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561263" cy="10693400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CC99FF"/>
    <a:srgbClr val="CC66FF"/>
    <a:srgbClr val="9966FF"/>
    <a:srgbClr val="6699FF"/>
    <a:srgbClr val="6666FF"/>
    <a:srgbClr val="9999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65" autoAdjust="0"/>
    <p:restoredTop sz="62292" autoAdjust="0"/>
  </p:normalViewPr>
  <p:slideViewPr>
    <p:cSldViewPr>
      <p:cViewPr>
        <p:scale>
          <a:sx n="100" d="100"/>
          <a:sy n="100" d="100"/>
        </p:scale>
        <p:origin x="-1853" y="1867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66738" y="3322638"/>
            <a:ext cx="6427787" cy="2290762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33475" y="6059488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13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009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6900" y="6872288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96900" y="4532313"/>
            <a:ext cx="6427788" cy="23399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75367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77825" y="2495550"/>
            <a:ext cx="3325813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856038" y="2495550"/>
            <a:ext cx="3327400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22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7825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77825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841750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841750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4737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408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615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29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65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77825" y="2238375"/>
            <a:ext cx="2487613" cy="7313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760427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2725" y="7485063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5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82725" y="8369300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83620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63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3363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3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328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A4底圖拷貝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7594601" cy="1074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Text Box 9"/>
          <p:cNvSpPr txBox="1">
            <a:spLocks noChangeArrowheads="1"/>
          </p:cNvSpPr>
          <p:nvPr userDrawn="1"/>
        </p:nvSpPr>
        <p:spPr bwMode="auto">
          <a:xfrm>
            <a:off x="468313" y="10271125"/>
            <a:ext cx="655320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r>
              <a:rPr lang="zh-TW" altLang="en-US" sz="11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倬茂企業股份有限公司   </a:t>
            </a:r>
            <a:r>
              <a:rPr lang="en-US" altLang="zh-TW" sz="11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TEL:02-2218-7155   FAX:02-2218-7156         http://www.heartweb.com.tw</a:t>
            </a:r>
          </a:p>
        </p:txBody>
      </p:sp>
      <p:pic>
        <p:nvPicPr>
          <p:cNvPr id="9" name="Picture 2" descr="C:\Users\Minna\Desktop\HEART logo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82" y="522164"/>
            <a:ext cx="1814673" cy="42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2pPr>
      <a:lvl3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3pPr>
      <a:lvl4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4pPr>
      <a:lvl5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5pPr>
      <a:lvl6pPr marL="4572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6pPr>
      <a:lvl7pPr marL="9144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7pPr>
      <a:lvl8pPr marL="13716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8pPr>
      <a:lvl9pPr marL="18288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9pPr>
    </p:titleStyle>
    <p:bodyStyle>
      <a:lvl1pPr marL="373063" indent="-373063" algn="l" defTabSz="995363" rtl="0" fontAlgn="base">
        <a:spcBef>
          <a:spcPct val="20000"/>
        </a:spcBef>
        <a:spcAft>
          <a:spcPct val="0"/>
        </a:spcAft>
        <a:buChar char="•"/>
        <a:defRPr kumimoji="1" sz="3500">
          <a:solidFill>
            <a:schemeClr val="tx1"/>
          </a:solidFill>
          <a:latin typeface="+mn-lt"/>
          <a:ea typeface="+mn-ea"/>
          <a:cs typeface="+mn-cs"/>
        </a:defRPr>
      </a:lvl1pPr>
      <a:lvl2pPr marL="809625" indent="-311150" algn="l" defTabSz="995363" rtl="0" fontAlgn="base">
        <a:spcBef>
          <a:spcPct val="20000"/>
        </a:spcBef>
        <a:spcAft>
          <a:spcPct val="0"/>
        </a:spcAft>
        <a:buChar char="–"/>
        <a:defRPr kumimoji="1" sz="3000">
          <a:solidFill>
            <a:schemeClr val="tx1"/>
          </a:solidFill>
          <a:latin typeface="+mn-lt"/>
          <a:ea typeface="+mn-ea"/>
        </a:defRPr>
      </a:lvl2pPr>
      <a:lvl3pPr marL="1244600" indent="-249238" algn="l" defTabSz="995363" rtl="0" fontAlgn="base">
        <a:spcBef>
          <a:spcPct val="20000"/>
        </a:spcBef>
        <a:spcAft>
          <a:spcPct val="0"/>
        </a:spcAft>
        <a:buChar char="•"/>
        <a:defRPr kumimoji="1" sz="2600">
          <a:solidFill>
            <a:schemeClr val="tx1"/>
          </a:solidFill>
          <a:latin typeface="+mn-lt"/>
          <a:ea typeface="+mn-ea"/>
        </a:defRPr>
      </a:lvl3pPr>
      <a:lvl4pPr marL="1743075" indent="-249238" algn="l" defTabSz="995363" rtl="0" fontAlgn="base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4pPr>
      <a:lvl5pPr marL="22399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5pPr>
      <a:lvl6pPr marL="26971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6pPr>
      <a:lvl7pPr marL="31543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7pPr>
      <a:lvl8pPr marL="36115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8pPr>
      <a:lvl9pPr marL="40687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14.gi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gif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Box 538"/>
          <p:cNvSpPr txBox="1">
            <a:spLocks noChangeArrowheads="1"/>
          </p:cNvSpPr>
          <p:nvPr/>
        </p:nvSpPr>
        <p:spPr bwMode="auto">
          <a:xfrm>
            <a:off x="612279" y="1576399"/>
            <a:ext cx="32624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>
              <a:defRPr/>
            </a:pP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連線型門禁</a:t>
            </a:r>
            <a:r>
              <a: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管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制讀卡機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Rectangle 545"/>
          <p:cNvSpPr>
            <a:spLocks noChangeArrowheads="1"/>
          </p:cNvSpPr>
          <p:nvPr/>
        </p:nvSpPr>
        <p:spPr bwMode="auto">
          <a:xfrm>
            <a:off x="627260" y="1953613"/>
            <a:ext cx="37850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HA5035A-G Series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113" name="Text Box 538"/>
          <p:cNvSpPr txBox="1">
            <a:spLocks noChangeArrowheads="1"/>
          </p:cNvSpPr>
          <p:nvPr/>
        </p:nvSpPr>
        <p:spPr bwMode="auto">
          <a:xfrm>
            <a:off x="6804967" y="599"/>
            <a:ext cx="764392" cy="22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TW" sz="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華康細圓體(P)" panose="020F0300000000000000" pitchFamily="34" charset="-120"/>
              </a:rPr>
              <a:t>M1803 - V1.3</a:t>
            </a:r>
            <a:endParaRPr lang="zh-TW" altLang="en-US" sz="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ea typeface="華康細圓體(P)" panose="020F0300000000000000" pitchFamily="34" charset="-120"/>
            </a:endParaRPr>
          </a:p>
        </p:txBody>
      </p:sp>
      <p:sp>
        <p:nvSpPr>
          <p:cNvPr id="106" name="Text Box 6"/>
          <p:cNvSpPr txBox="1">
            <a:spLocks noChangeArrowheads="1"/>
          </p:cNvSpPr>
          <p:nvPr/>
        </p:nvSpPr>
        <p:spPr bwMode="auto">
          <a:xfrm>
            <a:off x="1404938" y="6573665"/>
            <a:ext cx="736600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>
                <a:solidFill>
                  <a:schemeClr val="accent2"/>
                </a:solidFill>
                <a:latin typeface="Century Gothic" panose="020B0502020202020204" pitchFamily="34" charset="0"/>
                <a:ea typeface="微軟正黑體" pitchFamily="34" charset="-120"/>
              </a:rPr>
              <a:t>Ethernet</a:t>
            </a:r>
          </a:p>
        </p:txBody>
      </p:sp>
      <p:sp>
        <p:nvSpPr>
          <p:cNvPr id="107" name="Rectangle 1021"/>
          <p:cNvSpPr>
            <a:spLocks noChangeArrowheads="1"/>
          </p:cNvSpPr>
          <p:nvPr/>
        </p:nvSpPr>
        <p:spPr bwMode="auto">
          <a:xfrm>
            <a:off x="4140200" y="6385584"/>
            <a:ext cx="331283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3400" algn="l"/>
              </a:tabLs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主  型  號：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HA5035A-G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工作電壓：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DC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10V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～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15V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消耗電流：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3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00mA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MAX. @12VDC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螢幕規格：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9 x 2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中文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/ 18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x 2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英文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半形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(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選配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  <a:endParaRPr lang="zh-TW" altLang="en-US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鍵　　盤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12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鍵（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0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～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9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、＊、＃）</a:t>
            </a:r>
            <a:endParaRPr lang="zh-TW" altLang="en-US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卡號模式：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10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進制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kumimoji="0"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卡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號長度：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8-12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碼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(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可設定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位元長度：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24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32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40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48 bits (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可設定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編碼格式：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AUTO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WIEGAND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BCD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BCD_R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(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可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設定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通訊格式：    </a:t>
            </a:r>
            <a:r>
              <a:rPr lang="en-US" altLang="zh-TW" sz="800" dirty="0">
                <a:solidFill>
                  <a:srgbClr val="000000"/>
                </a:solidFill>
                <a:latin typeface="Century Gothic" panose="020B0502020202020204" pitchFamily="34" charset="0"/>
                <a:ea typeface="微軟正黑體" pitchFamily="34" charset="-120"/>
              </a:rPr>
              <a:t>O,7,1  N,8,1  N,8,2  (</a:t>
            </a:r>
            <a:r>
              <a:rPr lang="zh-TW" altLang="en-US" sz="800" dirty="0">
                <a:solidFill>
                  <a:srgbClr val="000000"/>
                </a:solidFill>
                <a:latin typeface="Century Gothic" panose="020B0502020202020204" pitchFamily="34" charset="0"/>
                <a:ea typeface="微軟正黑體" pitchFamily="34" charset="-120"/>
              </a:rPr>
              <a:t>可設定</a:t>
            </a:r>
            <a:r>
              <a:rPr lang="en-US" altLang="zh-TW" sz="800" dirty="0">
                <a:solidFill>
                  <a:srgbClr val="000000"/>
                </a:solidFill>
                <a:latin typeface="Century Gothic" panose="020B0502020202020204" pitchFamily="34" charset="0"/>
                <a:ea typeface="微軟正黑體" pitchFamily="34" charset="-120"/>
              </a:rPr>
              <a:t>)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通訊速率：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9600~</a:t>
            </a:r>
            <a:r>
              <a:rPr lang="en-US" altLang="zh-TW" sz="800" dirty="0" smtClean="0">
                <a:solidFill>
                  <a:srgbClr val="000000"/>
                </a:solidFill>
                <a:latin typeface="Century Gothic" panose="020B0502020202020204" pitchFamily="34" charset="0"/>
                <a:ea typeface="微軟正黑體" pitchFamily="34" charset="-120"/>
              </a:rPr>
              <a:t>19200 bps </a:t>
            </a:r>
            <a:endParaRPr lang="en-US" altLang="zh-TW" sz="800" dirty="0">
              <a:solidFill>
                <a:srgbClr val="000000"/>
              </a:solidFill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顯示燈號：    雙色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LED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（綠／紅）一顆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通訊介面：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RS485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RS232, 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可擴充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TCP/IP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(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選配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  <a:endParaRPr lang="en-US" altLang="zh-TW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副讀頭介面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：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WIEGAND</a:t>
            </a:r>
            <a:endParaRPr lang="en-US" altLang="zh-TW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讀頭規格：    </a:t>
            </a:r>
            <a:r>
              <a:rPr lang="pt-BR" altLang="zh-TW" sz="800" dirty="0">
                <a:latin typeface="Century Gothic" panose="020B0502020202020204" pitchFamily="34" charset="0"/>
                <a:ea typeface="微軟正黑體" pitchFamily="34" charset="-120"/>
              </a:rPr>
              <a:t>EM</a:t>
            </a:r>
            <a:r>
              <a:rPr lang="zh-TW" altLang="pt-BR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pt-BR" altLang="zh-TW" sz="800" smtClean="0">
                <a:latin typeface="Century Gothic" panose="020B0502020202020204" pitchFamily="34" charset="0"/>
                <a:ea typeface="微軟正黑體" pitchFamily="34" charset="-120"/>
              </a:rPr>
              <a:t>HID</a:t>
            </a:r>
            <a:r>
              <a:rPr lang="zh-TW" altLang="pt-BR" sz="800" smtClean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 err="1" smtClean="0">
                <a:latin typeface="Century Gothic" panose="020B0502020202020204" pitchFamily="34" charset="0"/>
                <a:ea typeface="微軟正黑體" pitchFamily="34" charset="-120"/>
              </a:rPr>
              <a:t>MIfare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 err="1" smtClean="0">
                <a:latin typeface="Century Gothic" panose="020B0502020202020204" pitchFamily="34" charset="0"/>
                <a:ea typeface="微軟正黑體" pitchFamily="34" charset="-120"/>
              </a:rPr>
              <a:t>DESFIire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 err="1" smtClean="0">
                <a:latin typeface="Century Gothic" panose="020B0502020202020204" pitchFamily="34" charset="0"/>
                <a:ea typeface="微軟正黑體" pitchFamily="34" charset="-120"/>
              </a:rPr>
              <a:t>EM+Mifare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(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選配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) 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感應距離：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125KHz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：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Up to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5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公分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、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13.56MHz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：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Up to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3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公分  </a:t>
            </a:r>
            <a:endParaRPr lang="zh-TW" altLang="en-US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None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　　　　　　　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(In noise-free environment) 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電池容量：    供停電時資料保存及時鐘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IC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工作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60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天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以上。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工作溫度：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0℃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～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50℃</a:t>
            </a: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工作濕度：   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5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％ ～ </a:t>
            </a: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95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％（相對濕度、非凝結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）</a:t>
            </a:r>
            <a:endParaRPr lang="en-US" altLang="zh-TW" sz="800" dirty="0" smtClean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外殼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材質：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ABS(UL 94V-0)</a:t>
            </a:r>
            <a:endParaRPr lang="en-US" altLang="zh-TW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en-US" altLang="zh-TW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外觀尺寸：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A: </a:t>
            </a:r>
            <a:r>
              <a:rPr lang="pl-PL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150 </a:t>
            </a:r>
            <a:r>
              <a:rPr lang="pl-PL" altLang="zh-TW" sz="800" dirty="0">
                <a:latin typeface="Century Gothic" panose="020B0502020202020204" pitchFamily="34" charset="0"/>
                <a:ea typeface="微軟正黑體" pitchFamily="34" charset="-120"/>
              </a:rPr>
              <a:t>x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100</a:t>
            </a:r>
            <a:r>
              <a:rPr lang="pl-PL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pl-PL" altLang="zh-TW" sz="800" dirty="0">
                <a:latin typeface="Century Gothic" panose="020B0502020202020204" pitchFamily="34" charset="0"/>
                <a:ea typeface="微軟正黑體" pitchFamily="34" charset="-120"/>
              </a:rPr>
              <a:t>x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35 / B:</a:t>
            </a:r>
            <a:r>
              <a:rPr lang="pl-PL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150 </a:t>
            </a:r>
            <a:r>
              <a:rPr lang="pl-PL" altLang="zh-TW" sz="800" dirty="0">
                <a:latin typeface="Century Gothic" panose="020B0502020202020204" pitchFamily="34" charset="0"/>
                <a:ea typeface="微軟正黑體" pitchFamily="34" charset="-120"/>
              </a:rPr>
              <a:t>x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110</a:t>
            </a:r>
            <a:r>
              <a:rPr lang="pl-PL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pl-PL" altLang="zh-TW" sz="800" dirty="0">
                <a:latin typeface="Century Gothic" panose="020B0502020202020204" pitchFamily="34" charset="0"/>
                <a:ea typeface="微軟正黑體" pitchFamily="34" charset="-120"/>
              </a:rPr>
              <a:t>x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45</a:t>
            </a:r>
            <a:r>
              <a:rPr lang="zh-TW" altLang="pl-PL" sz="800" dirty="0" smtClean="0">
                <a:latin typeface="Century Gothic" panose="020B0502020202020204" pitchFamily="34" charset="0"/>
                <a:ea typeface="微軟正黑體" pitchFamily="34" charset="-120"/>
              </a:rPr>
              <a:t>（</a:t>
            </a:r>
            <a:r>
              <a:rPr lang="pl-PL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HxWxD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, mm</a:t>
            </a:r>
            <a:r>
              <a:rPr lang="zh-TW" altLang="pl-PL" sz="800" dirty="0" smtClean="0">
                <a:latin typeface="Century Gothic" panose="020B0502020202020204" pitchFamily="34" charset="0"/>
                <a:ea typeface="微軟正黑體" pitchFamily="34" charset="-120"/>
              </a:rPr>
              <a:t>）</a:t>
            </a:r>
            <a:endParaRPr lang="zh-TW" altLang="pl-PL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重　　量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350g / 380g</a:t>
            </a:r>
            <a:endParaRPr lang="zh-TW" altLang="en-US" sz="8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>
              <a:lnSpc>
                <a:spcPts val="1200"/>
              </a:lnSpc>
              <a:buFont typeface="Wingdings" pitchFamily="2" charset="2"/>
              <a:buChar char="ü"/>
            </a:pP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 記憶容量：    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10,000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筆卡片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，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15,000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筆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資料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(</a:t>
            </a:r>
            <a:r>
              <a:rPr lang="zh-TW" altLang="en-US" sz="800" dirty="0">
                <a:latin typeface="Century Gothic" panose="020B0502020202020204" pitchFamily="34" charset="0"/>
                <a:ea typeface="微軟正黑體" pitchFamily="34" charset="-120"/>
              </a:rPr>
              <a:t>可</a:t>
            </a:r>
            <a:r>
              <a:rPr lang="zh-TW" altLang="en-US" sz="800" dirty="0" smtClean="0">
                <a:latin typeface="Century Gothic" panose="020B0502020202020204" pitchFamily="34" charset="0"/>
                <a:ea typeface="微軟正黑體" pitchFamily="34" charset="-120"/>
              </a:rPr>
              <a:t>調配</a:t>
            </a:r>
            <a:r>
              <a:rPr lang="en-US" altLang="zh-TW" sz="800" dirty="0" smtClean="0">
                <a:latin typeface="Century Gothic" panose="020B0502020202020204" pitchFamily="34" charset="0"/>
                <a:ea typeface="微軟正黑體" pitchFamily="34" charset="-120"/>
              </a:rPr>
              <a:t>)</a:t>
            </a:r>
            <a:endParaRPr lang="zh-TW" altLang="en-US" sz="800" dirty="0">
              <a:latin typeface="Century Gothic" panose="020B0502020202020204" pitchFamily="34" charset="0"/>
              <a:ea typeface="微軟正黑體" pitchFamily="34" charset="-120"/>
            </a:endParaRPr>
          </a:p>
        </p:txBody>
      </p:sp>
      <p:sp>
        <p:nvSpPr>
          <p:cNvPr id="108" name="Freeform 1071"/>
          <p:cNvSpPr>
            <a:spLocks/>
          </p:cNvSpPr>
          <p:nvPr/>
        </p:nvSpPr>
        <p:spPr bwMode="auto">
          <a:xfrm rot="20921404">
            <a:off x="1260475" y="6718128"/>
            <a:ext cx="792163" cy="142875"/>
          </a:xfrm>
          <a:custGeom>
            <a:avLst/>
            <a:gdLst>
              <a:gd name="T0" fmla="*/ 0 w 363"/>
              <a:gd name="T1" fmla="*/ 121757886 h 151"/>
              <a:gd name="T2" fmla="*/ 428606011 w 363"/>
              <a:gd name="T3" fmla="*/ 0 h 151"/>
              <a:gd name="T4" fmla="*/ 1295343628 w 363"/>
              <a:gd name="T5" fmla="*/ 121757886 h 151"/>
              <a:gd name="T6" fmla="*/ 1728711346 w 363"/>
              <a:gd name="T7" fmla="*/ 81469974 h 15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63" h="151">
                <a:moveTo>
                  <a:pt x="0" y="136"/>
                </a:moveTo>
                <a:cubicBezTo>
                  <a:pt x="22" y="68"/>
                  <a:pt x="45" y="0"/>
                  <a:pt x="90" y="0"/>
                </a:cubicBezTo>
                <a:cubicBezTo>
                  <a:pt x="135" y="0"/>
                  <a:pt x="227" y="121"/>
                  <a:pt x="272" y="136"/>
                </a:cubicBezTo>
                <a:cubicBezTo>
                  <a:pt x="317" y="151"/>
                  <a:pt x="348" y="121"/>
                  <a:pt x="363" y="91"/>
                </a:cubicBezTo>
              </a:path>
            </a:pathLst>
          </a:cu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09" name="Line 41"/>
          <p:cNvSpPr>
            <a:spLocks noChangeShapeType="1"/>
          </p:cNvSpPr>
          <p:nvPr/>
        </p:nvSpPr>
        <p:spPr bwMode="auto">
          <a:xfrm>
            <a:off x="3563938" y="7438853"/>
            <a:ext cx="0" cy="142875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10" name="Text Box 6"/>
          <p:cNvSpPr txBox="1">
            <a:spLocks noChangeArrowheads="1"/>
          </p:cNvSpPr>
          <p:nvPr/>
        </p:nvSpPr>
        <p:spPr bwMode="auto">
          <a:xfrm>
            <a:off x="690085" y="7581728"/>
            <a:ext cx="762000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HC4120 </a:t>
            </a:r>
          </a:p>
        </p:txBody>
      </p:sp>
      <p:sp>
        <p:nvSpPr>
          <p:cNvPr id="111" name="Line 13"/>
          <p:cNvSpPr>
            <a:spLocks noChangeShapeType="1"/>
          </p:cNvSpPr>
          <p:nvPr/>
        </p:nvSpPr>
        <p:spPr bwMode="auto">
          <a:xfrm>
            <a:off x="828676" y="7545313"/>
            <a:ext cx="503684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15" name="Line 41"/>
          <p:cNvSpPr>
            <a:spLocks noChangeShapeType="1"/>
          </p:cNvSpPr>
          <p:nvPr/>
        </p:nvSpPr>
        <p:spPr bwMode="auto">
          <a:xfrm>
            <a:off x="1332359" y="7545313"/>
            <a:ext cx="0" cy="1437482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16" name="Freeform 49"/>
          <p:cNvSpPr>
            <a:spLocks/>
          </p:cNvSpPr>
          <p:nvPr/>
        </p:nvSpPr>
        <p:spPr bwMode="auto">
          <a:xfrm rot="21322551">
            <a:off x="685800" y="6999115"/>
            <a:ext cx="287338" cy="360363"/>
          </a:xfrm>
          <a:custGeom>
            <a:avLst/>
            <a:gdLst>
              <a:gd name="T0" fmla="*/ 2147483647 w 484"/>
              <a:gd name="T1" fmla="*/ 0 h 771"/>
              <a:gd name="T2" fmla="*/ 2147483647 w 484"/>
              <a:gd name="T3" fmla="*/ 2147483647 h 771"/>
              <a:gd name="T4" fmla="*/ 2147483647 w 484"/>
              <a:gd name="T5" fmla="*/ 2147483647 h 771"/>
              <a:gd name="T6" fmla="*/ 2147483647 w 484"/>
              <a:gd name="T7" fmla="*/ 2147483647 h 771"/>
              <a:gd name="T8" fmla="*/ 0 60000 65536"/>
              <a:gd name="T9" fmla="*/ 0 60000 65536"/>
              <a:gd name="T10" fmla="*/ 0 60000 65536"/>
              <a:gd name="T11" fmla="*/ 0 60000 65536"/>
              <a:gd name="T12" fmla="*/ 0 w 484"/>
              <a:gd name="T13" fmla="*/ 0 h 771"/>
              <a:gd name="T14" fmla="*/ 484 w 484"/>
              <a:gd name="T15" fmla="*/ 771 h 7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4" h="771">
                <a:moveTo>
                  <a:pt x="378" y="0"/>
                </a:moveTo>
                <a:cubicBezTo>
                  <a:pt x="189" y="56"/>
                  <a:pt x="0" y="113"/>
                  <a:pt x="15" y="181"/>
                </a:cubicBezTo>
                <a:cubicBezTo>
                  <a:pt x="30" y="249"/>
                  <a:pt x="454" y="310"/>
                  <a:pt x="469" y="408"/>
                </a:cubicBezTo>
                <a:cubicBezTo>
                  <a:pt x="484" y="506"/>
                  <a:pt x="295" y="638"/>
                  <a:pt x="106" y="771"/>
                </a:cubicBezTo>
              </a:path>
            </a:pathLst>
          </a:custGeom>
          <a:noFill/>
          <a:ln w="28575" cmpd="sng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17" name="Line 53"/>
          <p:cNvSpPr>
            <a:spLocks noChangeShapeType="1"/>
          </p:cNvSpPr>
          <p:nvPr/>
        </p:nvSpPr>
        <p:spPr bwMode="auto">
          <a:xfrm>
            <a:off x="684213" y="7703269"/>
            <a:ext cx="0" cy="1689838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18" name="Text Box 11"/>
          <p:cNvSpPr txBox="1">
            <a:spLocks noChangeArrowheads="1"/>
          </p:cNvSpPr>
          <p:nvPr/>
        </p:nvSpPr>
        <p:spPr bwMode="auto">
          <a:xfrm>
            <a:off x="2757488" y="6726276"/>
            <a:ext cx="1008062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700" dirty="0" smtClean="0">
                <a:latin typeface="Century Gothic" panose="020B0502020202020204" pitchFamily="34" charset="0"/>
                <a:ea typeface="微軟正黑體" pitchFamily="34" charset="-120"/>
              </a:rPr>
              <a:t>門禁</a:t>
            </a:r>
            <a:r>
              <a:rPr lang="zh-TW" altLang="en-US" sz="700" dirty="0">
                <a:latin typeface="Century Gothic" panose="020B0502020202020204" pitchFamily="34" charset="0"/>
                <a:ea typeface="微軟正黑體" pitchFamily="34" charset="-120"/>
              </a:rPr>
              <a:t>管理軟體</a:t>
            </a:r>
          </a:p>
        </p:txBody>
      </p:sp>
      <p:sp>
        <p:nvSpPr>
          <p:cNvPr id="121" name="Text Box 33"/>
          <p:cNvSpPr txBox="1">
            <a:spLocks noChangeArrowheads="1"/>
          </p:cNvSpPr>
          <p:nvPr/>
        </p:nvSpPr>
        <p:spPr bwMode="auto">
          <a:xfrm>
            <a:off x="1044327" y="9041652"/>
            <a:ext cx="6270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HA5035A  </a:t>
            </a:r>
            <a:endParaRPr lang="en-US" altLang="zh-TW" sz="7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/>
            <a:r>
              <a:rPr lang="en-US" altLang="zh-TW" sz="700" dirty="0">
                <a:latin typeface="Century Gothic" panose="020B0502020202020204" pitchFamily="34" charset="0"/>
                <a:ea typeface="微軟正黑體" pitchFamily="34" charset="-120"/>
              </a:rPr>
              <a:t>No.21~40</a:t>
            </a:r>
          </a:p>
        </p:txBody>
      </p:sp>
      <p:sp>
        <p:nvSpPr>
          <p:cNvPr id="134" name="Rectangle 848"/>
          <p:cNvSpPr>
            <a:spLocks noChangeArrowheads="1"/>
          </p:cNvSpPr>
          <p:nvPr/>
        </p:nvSpPr>
        <p:spPr bwMode="auto">
          <a:xfrm>
            <a:off x="449263" y="9925463"/>
            <a:ext cx="2755900" cy="24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kumimoji="0" lang="en-US" altLang="zh-TW" sz="800" dirty="0">
                <a:solidFill>
                  <a:srgbClr val="FF0000"/>
                </a:solidFill>
                <a:latin typeface="Century Gothic" panose="020B0502020202020204" pitchFamily="34" charset="0"/>
                <a:ea typeface="微軟正黑體" pitchFamily="34" charset="-120"/>
              </a:rPr>
              <a:t>※  HC4120</a:t>
            </a:r>
            <a:r>
              <a:rPr kumimoji="0" lang="zh-TW" altLang="en-US" sz="800" dirty="0">
                <a:solidFill>
                  <a:srgbClr val="FF0000"/>
                </a:solidFill>
                <a:latin typeface="Century Gothic" panose="020B0502020202020204" pitchFamily="34" charset="0"/>
                <a:ea typeface="微軟正黑體" pitchFamily="34" charset="-120"/>
              </a:rPr>
              <a:t>有雙埠，每一埠最多可支援</a:t>
            </a:r>
            <a:r>
              <a:rPr kumimoji="0" lang="en-US" altLang="zh-TW" sz="800" dirty="0">
                <a:solidFill>
                  <a:srgbClr val="FF0000"/>
                </a:solidFill>
                <a:latin typeface="Century Gothic" panose="020B0502020202020204" pitchFamily="34" charset="0"/>
                <a:ea typeface="微軟正黑體" pitchFamily="34" charset="-120"/>
              </a:rPr>
              <a:t>20</a:t>
            </a:r>
            <a:r>
              <a:rPr kumimoji="0" lang="zh-TW" altLang="en-US" sz="800" dirty="0">
                <a:solidFill>
                  <a:srgbClr val="FF0000"/>
                </a:solidFill>
                <a:latin typeface="Century Gothic" panose="020B0502020202020204" pitchFamily="34" charset="0"/>
                <a:ea typeface="微軟正黑體" pitchFamily="34" charset="-120"/>
              </a:rPr>
              <a:t>台</a:t>
            </a:r>
            <a:r>
              <a:rPr kumimoji="0" lang="zh-TW" altLang="en-US" sz="800" dirty="0" smtClean="0">
                <a:solidFill>
                  <a:srgbClr val="FF0000"/>
                </a:solidFill>
                <a:latin typeface="Century Gothic" panose="020B0502020202020204" pitchFamily="34" charset="0"/>
                <a:ea typeface="微軟正黑體" pitchFamily="34" charset="-120"/>
              </a:rPr>
              <a:t>讀卡機</a:t>
            </a:r>
            <a:endParaRPr kumimoji="0" lang="zh-TW" altLang="en-US" sz="800" dirty="0">
              <a:solidFill>
                <a:srgbClr val="FF0000"/>
              </a:solidFill>
              <a:latin typeface="Century Gothic" panose="020B0502020202020204" pitchFamily="34" charset="0"/>
              <a:ea typeface="微軟正黑體" pitchFamily="34" charset="-120"/>
            </a:endParaRPr>
          </a:p>
        </p:txBody>
      </p:sp>
      <p:sp>
        <p:nvSpPr>
          <p:cNvPr id="135" name="Text Box 6"/>
          <p:cNvSpPr txBox="1">
            <a:spLocks noChangeArrowheads="1"/>
          </p:cNvSpPr>
          <p:nvPr/>
        </p:nvSpPr>
        <p:spPr bwMode="auto">
          <a:xfrm>
            <a:off x="690084" y="9473827"/>
            <a:ext cx="10390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HC4120</a:t>
            </a:r>
            <a:r>
              <a:rPr lang="zh-TW" altLang="en-US" sz="7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endParaRPr lang="en-US" altLang="zh-TW" sz="700" dirty="0" smtClean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No.1~256</a:t>
            </a:r>
            <a:endParaRPr lang="en-US" altLang="zh-TW" sz="700" dirty="0">
              <a:latin typeface="Century Gothic" panose="020B0502020202020204" pitchFamily="34" charset="0"/>
              <a:ea typeface="微軟正黑體" pitchFamily="34" charset="-120"/>
            </a:endParaRPr>
          </a:p>
        </p:txBody>
      </p:sp>
      <p:sp>
        <p:nvSpPr>
          <p:cNvPr id="139" name="Text Box 6"/>
          <p:cNvSpPr txBox="1">
            <a:spLocks noChangeArrowheads="1"/>
          </p:cNvSpPr>
          <p:nvPr/>
        </p:nvSpPr>
        <p:spPr bwMode="auto">
          <a:xfrm>
            <a:off x="1874872" y="7295024"/>
            <a:ext cx="6223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600" dirty="0">
                <a:solidFill>
                  <a:schemeClr val="accent2"/>
                </a:solidFill>
                <a:latin typeface="Century Gothic" panose="020B0502020202020204" pitchFamily="34" charset="0"/>
                <a:ea typeface="微軟正黑體" pitchFamily="34" charset="-120"/>
              </a:rPr>
              <a:t>RS485</a:t>
            </a:r>
          </a:p>
        </p:txBody>
      </p:sp>
      <p:sp>
        <p:nvSpPr>
          <p:cNvPr id="140" name="Text Box 6"/>
          <p:cNvSpPr txBox="1">
            <a:spLocks noChangeArrowheads="1"/>
          </p:cNvSpPr>
          <p:nvPr/>
        </p:nvSpPr>
        <p:spPr bwMode="auto">
          <a:xfrm>
            <a:off x="920155" y="7058815"/>
            <a:ext cx="900112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>
                <a:solidFill>
                  <a:schemeClr val="accent2"/>
                </a:solidFill>
                <a:latin typeface="Century Gothic" panose="020B0502020202020204" pitchFamily="34" charset="0"/>
                <a:ea typeface="微軟正黑體" pitchFamily="34" charset="-120"/>
              </a:rPr>
              <a:t>Ethernet</a:t>
            </a:r>
          </a:p>
        </p:txBody>
      </p:sp>
      <p:sp>
        <p:nvSpPr>
          <p:cNvPr id="141" name="Text Box 6"/>
          <p:cNvSpPr txBox="1">
            <a:spLocks noChangeArrowheads="1"/>
          </p:cNvSpPr>
          <p:nvPr/>
        </p:nvSpPr>
        <p:spPr bwMode="auto">
          <a:xfrm>
            <a:off x="1260351" y="8136370"/>
            <a:ext cx="5032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600" dirty="0">
                <a:solidFill>
                  <a:schemeClr val="accent2"/>
                </a:solidFill>
                <a:latin typeface="Century Gothic" panose="020B0502020202020204" pitchFamily="34" charset="0"/>
                <a:ea typeface="微軟正黑體" pitchFamily="34" charset="-120"/>
              </a:rPr>
              <a:t>RS485</a:t>
            </a:r>
          </a:p>
        </p:txBody>
      </p:sp>
      <p:sp>
        <p:nvSpPr>
          <p:cNvPr id="142" name="Line 53"/>
          <p:cNvSpPr>
            <a:spLocks noChangeShapeType="1"/>
          </p:cNvSpPr>
          <p:nvPr/>
        </p:nvSpPr>
        <p:spPr bwMode="auto">
          <a:xfrm>
            <a:off x="2989263" y="7449965"/>
            <a:ext cx="430212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43" name="Line 41"/>
          <p:cNvSpPr>
            <a:spLocks noChangeShapeType="1"/>
          </p:cNvSpPr>
          <p:nvPr/>
        </p:nvSpPr>
        <p:spPr bwMode="auto">
          <a:xfrm>
            <a:off x="2844800" y="7449965"/>
            <a:ext cx="0" cy="142875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44" name="Line 14"/>
          <p:cNvSpPr>
            <a:spLocks noChangeShapeType="1"/>
          </p:cNvSpPr>
          <p:nvPr/>
        </p:nvSpPr>
        <p:spPr bwMode="auto">
          <a:xfrm>
            <a:off x="3421063" y="7449965"/>
            <a:ext cx="144462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45" name="Line 14"/>
          <p:cNvSpPr>
            <a:spLocks noChangeShapeType="1"/>
          </p:cNvSpPr>
          <p:nvPr/>
        </p:nvSpPr>
        <p:spPr bwMode="auto">
          <a:xfrm>
            <a:off x="828675" y="7449965"/>
            <a:ext cx="216058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46" name="Text Box 33"/>
          <p:cNvSpPr txBox="1">
            <a:spLocks noChangeArrowheads="1"/>
          </p:cNvSpPr>
          <p:nvPr/>
        </p:nvSpPr>
        <p:spPr bwMode="auto">
          <a:xfrm>
            <a:off x="2557463" y="8008765"/>
            <a:ext cx="7032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HA5035A </a:t>
            </a:r>
            <a:endParaRPr lang="en-US" altLang="zh-TW" sz="7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/>
            <a:r>
              <a:rPr lang="en-US" altLang="zh-TW" sz="700" dirty="0">
                <a:latin typeface="Century Gothic" panose="020B0502020202020204" pitchFamily="34" charset="0"/>
                <a:ea typeface="微軟正黑體" pitchFamily="34" charset="-120"/>
              </a:rPr>
              <a:t>No.1</a:t>
            </a:r>
          </a:p>
        </p:txBody>
      </p:sp>
      <p:sp>
        <p:nvSpPr>
          <p:cNvPr id="148" name="Text Box 33"/>
          <p:cNvSpPr txBox="1">
            <a:spLocks noChangeArrowheads="1"/>
          </p:cNvSpPr>
          <p:nvPr/>
        </p:nvSpPr>
        <p:spPr bwMode="auto">
          <a:xfrm>
            <a:off x="3297552" y="8008765"/>
            <a:ext cx="6270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HA5035A  </a:t>
            </a:r>
            <a:endParaRPr lang="en-US" altLang="zh-TW" sz="7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eaLnBrk="1" hangingPunct="1"/>
            <a:r>
              <a:rPr lang="en-US" altLang="zh-TW" sz="700" dirty="0">
                <a:latin typeface="Century Gothic" panose="020B0502020202020204" pitchFamily="34" charset="0"/>
                <a:ea typeface="微軟正黑體" pitchFamily="34" charset="-120"/>
              </a:rPr>
              <a:t>No.20</a:t>
            </a:r>
          </a:p>
        </p:txBody>
      </p:sp>
      <p:sp>
        <p:nvSpPr>
          <p:cNvPr id="149" name="Line 53"/>
          <p:cNvSpPr>
            <a:spLocks noChangeShapeType="1"/>
          </p:cNvSpPr>
          <p:nvPr/>
        </p:nvSpPr>
        <p:spPr bwMode="auto">
          <a:xfrm>
            <a:off x="2989263" y="7870653"/>
            <a:ext cx="438150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pic>
        <p:nvPicPr>
          <p:cNvPr id="151" name="Picture 1384" descr="HUB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11" y="6786860"/>
            <a:ext cx="4699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" name="Text Box 538"/>
          <p:cNvSpPr txBox="1">
            <a:spLocks noChangeArrowheads="1"/>
          </p:cNvSpPr>
          <p:nvPr/>
        </p:nvSpPr>
        <p:spPr bwMode="auto">
          <a:xfrm>
            <a:off x="5148783" y="10072109"/>
            <a:ext cx="2088232" cy="24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r">
              <a:lnSpc>
                <a:spcPct val="140000"/>
              </a:lnSpc>
            </a:pPr>
            <a:r>
              <a:rPr lang="en-US" altLang="zh-TW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※ </a:t>
            </a:r>
            <a:r>
              <a:rPr lang="zh-TW" altLang="en-US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產品</a:t>
            </a:r>
            <a:r>
              <a:rPr lang="zh-TW" altLang="en-US" sz="700" dirty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設計及規格如有異動將不另行通知。</a:t>
            </a:r>
          </a:p>
        </p:txBody>
      </p:sp>
      <p:sp>
        <p:nvSpPr>
          <p:cNvPr id="153" name="Rectangle 1029"/>
          <p:cNvSpPr>
            <a:spLocks noChangeArrowheads="1"/>
          </p:cNvSpPr>
          <p:nvPr/>
        </p:nvSpPr>
        <p:spPr bwMode="auto">
          <a:xfrm>
            <a:off x="396875" y="6135339"/>
            <a:ext cx="928815" cy="290415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105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 統 架 構</a:t>
            </a:r>
            <a:endParaRPr lang="zh-TW" altLang="en-US" sz="105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4" name="Rectangle 1029"/>
          <p:cNvSpPr>
            <a:spLocks noChangeArrowheads="1"/>
          </p:cNvSpPr>
          <p:nvPr/>
        </p:nvSpPr>
        <p:spPr bwMode="auto">
          <a:xfrm>
            <a:off x="4202842" y="6136405"/>
            <a:ext cx="928815" cy="290415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105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</a:t>
            </a: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品</a:t>
            </a:r>
            <a:r>
              <a:rPr lang="zh-TW" altLang="en-US" sz="105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</a:t>
            </a:r>
            <a:r>
              <a:rPr lang="zh-TW" altLang="en-US" sz="105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格</a:t>
            </a:r>
          </a:p>
        </p:txBody>
      </p:sp>
      <p:pic>
        <p:nvPicPr>
          <p:cNvPr id="155" name="圖片 78" descr="product_20121021614013拷貝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97" y="7387357"/>
            <a:ext cx="359087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6" name="圖片 78" descr="product_20121021614013拷貝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63" y="9307140"/>
            <a:ext cx="359087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" name="圖片 1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32" y="6535430"/>
            <a:ext cx="649812" cy="467454"/>
          </a:xfrm>
          <a:prstGeom prst="rect">
            <a:avLst/>
          </a:prstGeom>
        </p:spPr>
      </p:pic>
      <p:pic>
        <p:nvPicPr>
          <p:cNvPr id="169" name="Picture 4"/>
          <p:cNvPicPr>
            <a:picLocks noChangeAspect="1" noChangeArrowheads="1"/>
          </p:cNvPicPr>
          <p:nvPr/>
        </p:nvPicPr>
        <p:blipFill>
          <a:blip r:embed="rId5" cstate="print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494" y="7545312"/>
            <a:ext cx="323410" cy="49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6000" contrast="-6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9" name="Line 31"/>
          <p:cNvSpPr>
            <a:spLocks noChangeShapeType="1"/>
          </p:cNvSpPr>
          <p:nvPr/>
        </p:nvSpPr>
        <p:spPr bwMode="auto">
          <a:xfrm>
            <a:off x="1407071" y="8821726"/>
            <a:ext cx="42966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951334" y="9473827"/>
            <a:ext cx="9460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HP1506 or</a:t>
            </a:r>
            <a:r>
              <a:rPr lang="zh-TW" altLang="en-US" sz="700" dirty="0" smtClean="0">
                <a:latin typeface="Century Gothic" panose="020B0502020202020204" pitchFamily="34" charset="0"/>
                <a:ea typeface="微軟正黑體" pitchFamily="34" charset="-120"/>
              </a:rPr>
              <a:t> </a:t>
            </a:r>
            <a:r>
              <a:rPr lang="en-US" altLang="zh-TW" sz="700" dirty="0" smtClean="0">
                <a:latin typeface="Century Gothic" panose="020B0502020202020204" pitchFamily="34" charset="0"/>
                <a:ea typeface="微軟正黑體" pitchFamily="34" charset="-120"/>
              </a:rPr>
              <a:t>HB0312</a:t>
            </a:r>
            <a:endParaRPr lang="en-US" altLang="zh-TW" sz="700" dirty="0">
              <a:latin typeface="Century Gothic" panose="020B0502020202020204" pitchFamily="34" charset="0"/>
              <a:ea typeface="微軟正黑體" pitchFamily="34" charset="-120"/>
            </a:endParaRPr>
          </a:p>
          <a:p>
            <a:pPr algn="ctr" eaLnBrk="1" hangingPunct="1"/>
            <a:r>
              <a:rPr lang="zh-TW" altLang="en-US" sz="700" dirty="0" smtClean="0">
                <a:latin typeface="Century Gothic" panose="020B0502020202020204" pitchFamily="34" charset="0"/>
                <a:ea typeface="微軟正黑體" pitchFamily="34" charset="-120"/>
              </a:rPr>
              <a:t>門禁</a:t>
            </a:r>
            <a:r>
              <a:rPr lang="en-US" altLang="zh-TW" sz="700" dirty="0">
                <a:latin typeface="Century Gothic" panose="020B0502020202020204" pitchFamily="34" charset="0"/>
                <a:ea typeface="微軟正黑體" pitchFamily="34" charset="-120"/>
              </a:rPr>
              <a:t>IO</a:t>
            </a:r>
            <a:r>
              <a:rPr lang="zh-TW" altLang="en-US" sz="700" dirty="0" smtClean="0">
                <a:latin typeface="Century Gothic" panose="020B0502020202020204" pitchFamily="34" charset="0"/>
                <a:ea typeface="微軟正黑體" pitchFamily="34" charset="-120"/>
              </a:rPr>
              <a:t>控制器</a:t>
            </a:r>
            <a:endParaRPr lang="en-US" altLang="zh-TW" sz="700" dirty="0" smtClean="0">
              <a:latin typeface="Century Gothic" panose="020B0502020202020204" pitchFamily="34" charset="0"/>
              <a:ea typeface="微軟正黑體" pitchFamily="34" charset="-120"/>
            </a:endParaRPr>
          </a:p>
        </p:txBody>
      </p:sp>
      <p:grpSp>
        <p:nvGrpSpPr>
          <p:cNvPr id="102" name="Group 879"/>
          <p:cNvGrpSpPr>
            <a:grpSpLocks/>
          </p:cNvGrpSpPr>
          <p:nvPr/>
        </p:nvGrpSpPr>
        <p:grpSpPr bwMode="auto">
          <a:xfrm>
            <a:off x="3096419" y="8681837"/>
            <a:ext cx="275998" cy="936625"/>
            <a:chOff x="3198" y="2370"/>
            <a:chExt cx="227" cy="544"/>
          </a:xfrm>
        </p:grpSpPr>
        <p:sp>
          <p:nvSpPr>
            <p:cNvPr id="103" name="Line 41"/>
            <p:cNvSpPr>
              <a:spLocks noChangeShapeType="1"/>
            </p:cNvSpPr>
            <p:nvPr/>
          </p:nvSpPr>
          <p:spPr bwMode="auto">
            <a:xfrm>
              <a:off x="3207" y="2370"/>
              <a:ext cx="0" cy="544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04" name="Line 31"/>
            <p:cNvSpPr>
              <a:spLocks noChangeShapeType="1"/>
            </p:cNvSpPr>
            <p:nvPr/>
          </p:nvSpPr>
          <p:spPr bwMode="auto">
            <a:xfrm>
              <a:off x="3198" y="2370"/>
              <a:ext cx="227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47" name="Line 31"/>
            <p:cNvSpPr>
              <a:spLocks noChangeShapeType="1"/>
            </p:cNvSpPr>
            <p:nvPr/>
          </p:nvSpPr>
          <p:spPr bwMode="auto">
            <a:xfrm>
              <a:off x="3198" y="2914"/>
              <a:ext cx="227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Century Gothic" panose="020B0502020202020204" pitchFamily="34" charset="0"/>
              </a:endParaRPr>
            </a:p>
          </p:txBody>
        </p:sp>
      </p:grpSp>
      <p:pic>
        <p:nvPicPr>
          <p:cNvPr id="150" name="Picture 747" descr="紅外線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851" y="8456573"/>
            <a:ext cx="309339" cy="2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0" name="Text Box 34"/>
          <p:cNvSpPr txBox="1">
            <a:spLocks noChangeArrowheads="1"/>
          </p:cNvSpPr>
          <p:nvPr/>
        </p:nvSpPr>
        <p:spPr bwMode="auto">
          <a:xfrm>
            <a:off x="3337772" y="8695366"/>
            <a:ext cx="453970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700" dirty="0">
                <a:latin typeface="Century Gothic" panose="020B0502020202020204" pitchFamily="34" charset="0"/>
                <a:ea typeface="微軟正黑體" pitchFamily="34" charset="-120"/>
              </a:rPr>
              <a:t>開門鈕</a:t>
            </a:r>
          </a:p>
        </p:txBody>
      </p:sp>
      <p:pic>
        <p:nvPicPr>
          <p:cNvPr id="164" name="Picture 749" descr="鎖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6020">
            <a:off x="3380881" y="8933429"/>
            <a:ext cx="349132" cy="234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" name="Text Box 34"/>
          <p:cNvSpPr txBox="1">
            <a:spLocks noChangeArrowheads="1"/>
          </p:cNvSpPr>
          <p:nvPr/>
        </p:nvSpPr>
        <p:spPr bwMode="auto">
          <a:xfrm>
            <a:off x="3384069" y="9093000"/>
            <a:ext cx="364202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700" dirty="0">
                <a:latin typeface="Century Gothic" panose="020B0502020202020204" pitchFamily="34" charset="0"/>
                <a:ea typeface="微軟正黑體" pitchFamily="34" charset="-120"/>
              </a:rPr>
              <a:t>電鎖</a:t>
            </a:r>
          </a:p>
        </p:txBody>
      </p:sp>
      <p:sp>
        <p:nvSpPr>
          <p:cNvPr id="175" name="Text Box 34"/>
          <p:cNvSpPr txBox="1">
            <a:spLocks noChangeArrowheads="1"/>
          </p:cNvSpPr>
          <p:nvPr/>
        </p:nvSpPr>
        <p:spPr bwMode="auto">
          <a:xfrm>
            <a:off x="3410494" y="9566160"/>
            <a:ext cx="364202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700" dirty="0">
                <a:latin typeface="Century Gothic" panose="020B0502020202020204" pitchFamily="34" charset="0"/>
                <a:ea typeface="微軟正黑體" pitchFamily="34" charset="-120"/>
              </a:rPr>
              <a:t>警鈴</a:t>
            </a:r>
          </a:p>
        </p:txBody>
      </p:sp>
      <p:sp>
        <p:nvSpPr>
          <p:cNvPr id="176" name="Line 31"/>
          <p:cNvSpPr>
            <a:spLocks noChangeShapeType="1"/>
          </p:cNvSpPr>
          <p:nvPr/>
        </p:nvSpPr>
        <p:spPr bwMode="auto">
          <a:xfrm>
            <a:off x="1407071" y="8749718"/>
            <a:ext cx="91137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sp>
        <p:nvSpPr>
          <p:cNvPr id="177" name="Line 31"/>
          <p:cNvSpPr>
            <a:spLocks noChangeShapeType="1"/>
          </p:cNvSpPr>
          <p:nvPr/>
        </p:nvSpPr>
        <p:spPr bwMode="auto">
          <a:xfrm>
            <a:off x="1838325" y="9399454"/>
            <a:ext cx="1258094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pic>
        <p:nvPicPr>
          <p:cNvPr id="17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447" y="9205779"/>
            <a:ext cx="388954" cy="298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" name="Picture 2" descr="D:\MiNna\Product\Herat Product Photo\HB0312\HB0312(右)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63" y="9318651"/>
            <a:ext cx="228199" cy="17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0" name="矩形 179"/>
          <p:cNvSpPr/>
          <p:nvPr/>
        </p:nvSpPr>
        <p:spPr>
          <a:xfrm>
            <a:off x="1476375" y="8564154"/>
            <a:ext cx="527709" cy="185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zh-TW" sz="600" dirty="0" err="1" smtClean="0">
                <a:solidFill>
                  <a:srgbClr val="7030A0"/>
                </a:solidFill>
                <a:latin typeface="Century Gothic" panose="020B0502020202020204" pitchFamily="34" charset="0"/>
                <a:ea typeface="微軟正黑體" pitchFamily="34" charset="-120"/>
              </a:rPr>
              <a:t>Wiegand</a:t>
            </a:r>
            <a:endParaRPr lang="en-US" altLang="zh-TW" sz="600" dirty="0">
              <a:solidFill>
                <a:srgbClr val="7030A0"/>
              </a:solidFill>
              <a:latin typeface="Century Gothic" panose="020B0502020202020204" pitchFamily="34" charset="0"/>
              <a:ea typeface="微軟正黑體" pitchFamily="34" charset="-120"/>
            </a:endParaRPr>
          </a:p>
        </p:txBody>
      </p:sp>
      <p:sp>
        <p:nvSpPr>
          <p:cNvPr id="181" name="Line 41"/>
          <p:cNvSpPr>
            <a:spLocks noChangeShapeType="1"/>
          </p:cNvSpPr>
          <p:nvPr/>
        </p:nvSpPr>
        <p:spPr bwMode="auto">
          <a:xfrm>
            <a:off x="1836320" y="8821725"/>
            <a:ext cx="0" cy="587041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grpSp>
        <p:nvGrpSpPr>
          <p:cNvPr id="182" name="群組 181"/>
          <p:cNvGrpSpPr/>
          <p:nvPr/>
        </p:nvGrpSpPr>
        <p:grpSpPr>
          <a:xfrm>
            <a:off x="2052439" y="8454469"/>
            <a:ext cx="457101" cy="457101"/>
            <a:chOff x="1928378" y="4091617"/>
            <a:chExt cx="457101" cy="457101"/>
          </a:xfrm>
        </p:grpSpPr>
        <p:pic>
          <p:nvPicPr>
            <p:cNvPr id="183" name="圖片 182" descr="image011.png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928378" y="4091617"/>
              <a:ext cx="288733" cy="430063"/>
            </a:xfrm>
            <a:prstGeom prst="rect">
              <a:avLst/>
            </a:prstGeom>
          </p:spPr>
        </p:pic>
        <p:pic>
          <p:nvPicPr>
            <p:cNvPr id="184" name="Picture 22" descr="D:\產品圖片\DSC_2546-2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4915" y="4170180"/>
              <a:ext cx="250564" cy="378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8" name="Text Box 34"/>
          <p:cNvSpPr txBox="1">
            <a:spLocks noChangeArrowheads="1"/>
          </p:cNvSpPr>
          <p:nvPr/>
        </p:nvSpPr>
        <p:spPr bwMode="auto">
          <a:xfrm>
            <a:off x="2052439" y="8875092"/>
            <a:ext cx="723275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軟正黑體" panose="020B0604030504040204" pitchFamily="34" charset="-120"/>
              </a:rPr>
              <a:t>感應式副讀頭</a:t>
            </a:r>
            <a:endParaRPr lang="en-US" altLang="zh-TW" sz="70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微軟正黑體" panose="020B0604030504040204" pitchFamily="34" charset="-120"/>
            </a:endParaRPr>
          </a:p>
        </p:txBody>
      </p:sp>
      <p:pic>
        <p:nvPicPr>
          <p:cNvPr id="190" name="Picture 4"/>
          <p:cNvPicPr>
            <a:picLocks noChangeAspect="1" noChangeArrowheads="1"/>
          </p:cNvPicPr>
          <p:nvPr/>
        </p:nvPicPr>
        <p:blipFill>
          <a:blip r:embed="rId12" cstate="print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278" y="8495190"/>
            <a:ext cx="226933" cy="34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6000" contrast="-6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8" name="Text Box 538"/>
          <p:cNvSpPr txBox="1">
            <a:spLocks noChangeArrowheads="1"/>
          </p:cNvSpPr>
          <p:nvPr/>
        </p:nvSpPr>
        <p:spPr bwMode="auto">
          <a:xfrm>
            <a:off x="4860751" y="5749873"/>
            <a:ext cx="2088232" cy="20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r">
              <a:lnSpc>
                <a:spcPct val="140000"/>
              </a:lnSpc>
            </a:pPr>
            <a:r>
              <a:rPr lang="en-US" altLang="zh-TW" sz="6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※ </a:t>
            </a:r>
            <a:r>
              <a:rPr lang="zh-TW" altLang="en-US" sz="6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產品外觀尺寸會因訂購規格不同而有所異動。</a:t>
            </a:r>
            <a:endParaRPr lang="zh-TW" altLang="en-US" sz="600" dirty="0">
              <a:solidFill>
                <a:schemeClr val="bg2"/>
              </a:solidFill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</p:txBody>
      </p:sp>
      <p:pic>
        <p:nvPicPr>
          <p:cNvPr id="1027" name="Picture 3" descr="D:\MiNna\Product\Herat Product Photo\DM用小插圖\images (2)拷貝.gi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918" y="9335005"/>
            <a:ext cx="277707" cy="26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Line 31"/>
          <p:cNvSpPr>
            <a:spLocks noChangeShapeType="1"/>
          </p:cNvSpPr>
          <p:nvPr/>
        </p:nvSpPr>
        <p:spPr bwMode="auto">
          <a:xfrm>
            <a:off x="3103563" y="9157061"/>
            <a:ext cx="268854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>
              <a:latin typeface="Century Gothic" panose="020B0502020202020204" pitchFamily="34" charset="0"/>
            </a:endParaRPr>
          </a:p>
        </p:txBody>
      </p:sp>
      <p:pic>
        <p:nvPicPr>
          <p:cNvPr id="74" name="Picture 4"/>
          <p:cNvPicPr>
            <a:picLocks noChangeAspect="1" noChangeArrowheads="1"/>
          </p:cNvPicPr>
          <p:nvPr/>
        </p:nvPicPr>
        <p:blipFill>
          <a:blip r:embed="rId5" cstate="print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759" y="7545313"/>
            <a:ext cx="323410" cy="49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6000" contrast="-6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5" cstate="print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81" y="8574230"/>
            <a:ext cx="323410" cy="49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6000" contrast="-6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" name="Picture 9" descr="D:\MiNna\Product\Herat Product Photo\HA5035A外觀\HA5035A_黑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753" y="2250356"/>
            <a:ext cx="2467403" cy="329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15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030" y="2627915"/>
            <a:ext cx="2138978" cy="3285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6000" contrast="-6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1064"/>
          <p:cNvSpPr>
            <a:spLocks noChangeShapeType="1"/>
          </p:cNvSpPr>
          <p:nvPr/>
        </p:nvSpPr>
        <p:spPr bwMode="auto">
          <a:xfrm flipH="1">
            <a:off x="756294" y="1674292"/>
            <a:ext cx="0" cy="83172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600"/>
              </a:spcBef>
            </a:pPr>
            <a:endParaRPr lang="zh-TW" altLang="en-US"/>
          </a:p>
        </p:txBody>
      </p:sp>
      <p:sp>
        <p:nvSpPr>
          <p:cNvPr id="9" name="Text Box 1036"/>
          <p:cNvSpPr txBox="1">
            <a:spLocks noChangeArrowheads="1"/>
          </p:cNvSpPr>
          <p:nvPr/>
        </p:nvSpPr>
        <p:spPr bwMode="auto">
          <a:xfrm>
            <a:off x="2629918" y="625475"/>
            <a:ext cx="44646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kumimoji="0" lang="zh-TW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</a:t>
            </a:r>
            <a:r>
              <a:rPr lang="zh-TW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線</a:t>
            </a:r>
            <a:r>
              <a:rPr lang="zh-TW" alt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型門禁</a:t>
            </a:r>
            <a:r>
              <a:rPr lang="zh-TW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管</a:t>
            </a:r>
            <a:r>
              <a:rPr lang="zh-TW" alt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制讀卡機 </a:t>
            </a:r>
            <a:r>
              <a:rPr lang="en-US" altLang="zh-TW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HA5035A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Series</a:t>
            </a:r>
            <a:endParaRPr kumimoji="0"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70" name="Rectangle 595"/>
          <p:cNvSpPr>
            <a:spLocks noChangeArrowheads="1"/>
          </p:cNvSpPr>
          <p:nvPr/>
        </p:nvSpPr>
        <p:spPr bwMode="auto">
          <a:xfrm rot="5400000">
            <a:off x="149063" y="1993493"/>
            <a:ext cx="928815" cy="290414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ctr">
              <a:spcBef>
                <a:spcPts val="600"/>
              </a:spcBef>
            </a:pP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</a:t>
            </a:r>
          </a:p>
          <a:p>
            <a:pPr algn="ctr">
              <a:spcBef>
                <a:spcPts val="600"/>
              </a:spcBef>
            </a:pP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</a:t>
            </a:r>
          </a:p>
          <a:p>
            <a:pPr algn="ctr">
              <a:spcBef>
                <a:spcPts val="600"/>
              </a:spcBef>
            </a:pPr>
            <a:r>
              <a:rPr lang="zh-TW" altLang="en-US" sz="105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功</a:t>
            </a:r>
            <a:endParaRPr lang="en-US" altLang="zh-TW" sz="105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600"/>
              </a:spcBef>
            </a:pPr>
            <a:r>
              <a:rPr lang="zh-TW" altLang="en-US" sz="105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</a:t>
            </a:r>
            <a:endParaRPr lang="en-US" altLang="zh-TW" sz="105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756295" y="1543931"/>
            <a:ext cx="6264647" cy="8331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1pPr>
            <a:lvl2pPr eaLnBrk="0" hangingPunct="0">
              <a:spcBef>
                <a:spcPts val="7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2pPr>
            <a:lvl3pPr eaLnBrk="0" hangingPunct="0">
              <a:spcBef>
                <a:spcPts val="6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3pPr>
            <a:lvl4pPr eaLnBrk="0" hangingPunct="0">
              <a:spcBef>
                <a:spcPts val="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4pPr>
            <a:lvl5pPr eaLnBrk="0" hangingPunct="0">
              <a:spcBef>
                <a:spcPts val="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可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管制卡數預設為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10,000張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，可儲存刷卡紀錄預設為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15,000筆記錄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，管制卡片與刷卡紀錄容量可互相調配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500~24,500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筆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。記憶超過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90%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以上有警示訊息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內建自我偵測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模式，且於系統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離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線狀況下可獨立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運作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提供燈號顯示，方便檢視電源及系統狀態。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內建蜂鳴器，當刷卡或發生警報時支援刷卡提示與警示音提示。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LCD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面板可顯示日期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/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時間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/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卡號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/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感應錯誤與待機狀態等訊息。</a:t>
            </a: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與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門禁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IO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控制器採分離式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設計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, 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提高門禁安全性。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可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設定開門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逾時未關警報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、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拆機警報、強行進出警報功能。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提供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反脅迫碼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設定：遇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緊急狀況時可由讀卡機入反脅迫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碼，開門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同時輸出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警報通知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管理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中心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(K3)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具備萬年曆常態假日表處理。</a:t>
            </a:r>
            <a:r>
              <a:rPr lang="en-US" altLang="zh-TW" sz="1050" dirty="0" err="1">
                <a:latin typeface="Century Gothic" panose="020B0502020202020204" pitchFamily="34" charset="0"/>
                <a:ea typeface="微軟正黑體" panose="020B0604030504040204" pitchFamily="34" charset="-120"/>
              </a:rPr>
              <a:t>可預設一年份的假日表，做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為</a:t>
            </a:r>
            <a:r>
              <a:rPr lang="en-US" altLang="zh-TW" sz="1050" dirty="0" err="1">
                <a:latin typeface="Century Gothic" panose="020B0502020202020204" pitchFamily="34" charset="0"/>
                <a:ea typeface="微軟正黑體" panose="020B0604030504040204" pitchFamily="34" charset="-120"/>
              </a:rPr>
              <a:t>假日管制用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，具備不同假日模式可選擇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周通行時段管制功能：每周七天可個別設定不同的通行時段。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通行時段管制功能：一天可設定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8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個通行時段，每人可選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1~8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個通行時段。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電腦命令緊急開門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功能。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提供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4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種開門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模式可設定：卡片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感應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開門、卡片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感應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+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個人密碼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開門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、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直接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按卡號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開門、直接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按卡號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+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個人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密碼開門。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提供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暫停管制功能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：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可預設兩個暫停管制時區，當在此時區的範圍內門鎖釋放，讓人員自由進出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密碼使用時區管制功能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：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可預設一個密碼使用時區</a:t>
            </a:r>
            <a:r>
              <a:rPr lang="en-US" altLang="zh-TW" sz="1050" dirty="0" err="1">
                <a:latin typeface="Century Gothic" panose="020B0502020202020204" pitchFamily="34" charset="0"/>
                <a:ea typeface="微軟正黑體" panose="020B0604030504040204" pitchFamily="34" charset="-120"/>
              </a:rPr>
              <a:t>，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當在此時區的範圍內開門時才必須加按密碼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靜電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環檢測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功能：含靜電環檢測開門記錄，靜電環檢測失敗記錄。此功能需搭配靜電環檢測設備。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保全設防功能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：提供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一組預設保全密碼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(4位數)。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使用者可刷卡加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按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保全密碼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進行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保全設防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/</a:t>
            </a:r>
            <a:r>
              <a:rPr lang="en-US" altLang="zh-TW" sz="1050" dirty="0" err="1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撤防</a:t>
            </a:r>
            <a:r>
              <a:rPr lang="en-US" altLang="zh-TW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(K4)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巡邏功能：可設定巡邏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卡，當巡邏人員讀入巡邏卡時，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讀卡機就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會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驅動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巡邏繼電器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(K5)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，並記錄卡號及日期時間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支援線上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韌體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更新：可以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透過網路來更新系統程式與資料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設定。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可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外接副讀頭，提供</a:t>
            </a:r>
            <a:r>
              <a:rPr lang="en-US" altLang="zh-TW" sz="1050" dirty="0" err="1">
                <a:latin typeface="Century Gothic" panose="020B0502020202020204" pitchFamily="34" charset="0"/>
                <a:ea typeface="微軟正黑體" panose="020B0604030504040204" pitchFamily="34" charset="-120"/>
              </a:rPr>
              <a:t>Wiegand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通訊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介面，可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擴充一組副讀頭作為雙向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管制與反潛回管制使用。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提供兩種反潛回管制模式：管進不管出、進出都管制。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重複打卡剔除功能：可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設同一卡片在設定時間內只接受一次讀卡資料的功能，範圍為</a:t>
            </a:r>
            <a:r>
              <a:rPr lang="en-US" altLang="zh-TW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0 ~ 255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秒。</a:t>
            </a:r>
            <a:endParaRPr lang="en-US" altLang="zh-TW" sz="1050" dirty="0" smtClean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  <a:p>
            <a:pPr marL="171450" indent="-171450"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有效日期管制功能：</a:t>
            </a:r>
            <a:r>
              <a:rPr lang="zh-TW" altLang="en-US" sz="1050" dirty="0">
                <a:latin typeface="Century Gothic" panose="020B0502020202020204" pitchFamily="34" charset="0"/>
                <a:ea typeface="微軟正黑體" panose="020B0604030504040204" pitchFamily="34" charset="-120"/>
              </a:rPr>
              <a:t>可搭配門禁軟體</a:t>
            </a:r>
            <a:r>
              <a:rPr lang="zh-TW" altLang="en-US" sz="1050" dirty="0" smtClean="0">
                <a:latin typeface="Century Gothic" panose="020B0502020202020204" pitchFamily="34" charset="0"/>
                <a:ea typeface="微軟正黑體" panose="020B0604030504040204" pitchFamily="34" charset="-120"/>
              </a:rPr>
              <a:t>下載卡片使用起訖日期。</a:t>
            </a:r>
            <a:endParaRPr lang="en-US" altLang="zh-TW" sz="1050" dirty="0">
              <a:latin typeface="Century Gothic" panose="020B05020202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6" name="Text Box 538"/>
          <p:cNvSpPr txBox="1">
            <a:spLocks noChangeArrowheads="1"/>
          </p:cNvSpPr>
          <p:nvPr/>
        </p:nvSpPr>
        <p:spPr bwMode="auto">
          <a:xfrm>
            <a:off x="5148783" y="10072109"/>
            <a:ext cx="2088232" cy="24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r">
              <a:lnSpc>
                <a:spcPct val="140000"/>
              </a:lnSpc>
            </a:pPr>
            <a:r>
              <a:rPr lang="en-US" altLang="zh-TW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※ </a:t>
            </a:r>
            <a:r>
              <a:rPr lang="zh-TW" altLang="en-US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產品</a:t>
            </a:r>
            <a:r>
              <a:rPr lang="zh-TW" altLang="en-US" sz="700" dirty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設計及規格如有異動將不另行通知。</a:t>
            </a:r>
          </a:p>
        </p:txBody>
      </p:sp>
      <p:sp>
        <p:nvSpPr>
          <p:cNvPr id="26" name="Line 597"/>
          <p:cNvSpPr>
            <a:spLocks noChangeShapeType="1"/>
          </p:cNvSpPr>
          <p:nvPr/>
        </p:nvSpPr>
        <p:spPr bwMode="auto">
          <a:xfrm>
            <a:off x="468609" y="9811196"/>
            <a:ext cx="658908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38" name="Group 1065"/>
          <p:cNvGrpSpPr>
            <a:grpSpLocks/>
          </p:cNvGrpSpPr>
          <p:nvPr/>
        </p:nvGrpSpPr>
        <p:grpSpPr bwMode="auto">
          <a:xfrm>
            <a:off x="6732959" y="9471140"/>
            <a:ext cx="504056" cy="484072"/>
            <a:chOff x="612" y="4683"/>
            <a:chExt cx="363" cy="347"/>
          </a:xfrm>
        </p:grpSpPr>
        <p:pic>
          <p:nvPicPr>
            <p:cNvPr id="39" name="Picture 1066" descr="3320946_050519094966_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4683"/>
              <a:ext cx="302" cy="318"/>
            </a:xfrm>
            <a:prstGeom prst="rect">
              <a:avLst/>
            </a:prstGeom>
            <a:noFill/>
            <a:effectLst>
              <a:outerShdw dist="35921" dir="2700000" algn="ctr" rotWithShape="0">
                <a:srgbClr val="5F5F5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1067" descr="3320946_050519094966_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4" y="4859"/>
              <a:ext cx="181" cy="171"/>
            </a:xfrm>
            <a:prstGeom prst="rect">
              <a:avLst/>
            </a:prstGeom>
            <a:noFill/>
            <a:effectLst>
              <a:outerShdw dist="35921" dir="2700000" algn="ctr" rotWithShape="0">
                <a:srgbClr val="5F5F5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ext Box 538"/>
          <p:cNvSpPr txBox="1">
            <a:spLocks noChangeArrowheads="1"/>
          </p:cNvSpPr>
          <p:nvPr/>
        </p:nvSpPr>
        <p:spPr bwMode="auto">
          <a:xfrm>
            <a:off x="6804967" y="599"/>
            <a:ext cx="764392" cy="22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TW" sz="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華康細圓體(P)" panose="020F0300000000000000" pitchFamily="34" charset="-120"/>
              </a:rPr>
              <a:t>M1803 - V1.3</a:t>
            </a:r>
            <a:endParaRPr lang="zh-TW" altLang="en-US" sz="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ea typeface="華康細圓體(P)" panose="020F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1630511"/>
      </p:ext>
    </p:extLst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53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6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53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6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3324</TotalTime>
  <Words>631</Words>
  <Application>Microsoft Office PowerPoint</Application>
  <PresentationFormat>自訂</PresentationFormat>
  <Paragraphs>83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預設簡報設計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Min</dc:creator>
  <cp:lastModifiedBy>Ruby</cp:lastModifiedBy>
  <cp:revision>163</cp:revision>
  <cp:lastPrinted>2014-03-31T09:31:17Z</cp:lastPrinted>
  <dcterms:created xsi:type="dcterms:W3CDTF">2013-09-12T13:58:35Z</dcterms:created>
  <dcterms:modified xsi:type="dcterms:W3CDTF">2023-03-27T01:29:51Z</dcterms:modified>
</cp:coreProperties>
</file>