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7561263" cy="10693400"/>
  <p:notesSz cx="7010400" cy="92964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5pPr>
    <a:lvl6pPr marL="2286000" algn="l" defTabSz="914400" rtl="0" eaLnBrk="1" latinLnBrk="0" hangingPunct="1"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6pPr>
    <a:lvl7pPr marL="2743200" algn="l" defTabSz="914400" rtl="0" eaLnBrk="1" latinLnBrk="0" hangingPunct="1"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7pPr>
    <a:lvl8pPr marL="3200400" algn="l" defTabSz="914400" rtl="0" eaLnBrk="1" latinLnBrk="0" hangingPunct="1"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8pPr>
    <a:lvl9pPr marL="3657600" algn="l" defTabSz="914400" rtl="0" eaLnBrk="1" latinLnBrk="0" hangingPunct="1">
      <a:defRPr kumimoji="1" sz="2000" kern="1200">
        <a:solidFill>
          <a:schemeClr val="tx1"/>
        </a:solidFill>
        <a:latin typeface="Arial" charset="0"/>
        <a:ea typeface="新細明體" pitchFamily="16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F0000"/>
    <a:srgbClr val="FF99FF"/>
    <a:srgbClr val="CC99FF"/>
    <a:srgbClr val="CC66FF"/>
    <a:srgbClr val="9966FF"/>
    <a:srgbClr val="6699FF"/>
    <a:srgbClr val="6666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32" autoAdjust="0"/>
    <p:restoredTop sz="62292" autoAdjust="0"/>
  </p:normalViewPr>
  <p:slideViewPr>
    <p:cSldViewPr>
      <p:cViewPr>
        <p:scale>
          <a:sx n="100" d="100"/>
          <a:sy n="100" d="100"/>
        </p:scale>
        <p:origin x="-1834" y="1018"/>
      </p:cViewPr>
      <p:guideLst>
        <p:guide orient="horz" pos="3368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66738" y="3322638"/>
            <a:ext cx="6427787" cy="2290762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33475" y="6059488"/>
            <a:ext cx="5294313" cy="27320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13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2009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96900" y="6872288"/>
            <a:ext cx="6427788" cy="212248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96900" y="4532313"/>
            <a:ext cx="6427788" cy="23399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753674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77825" y="2495550"/>
            <a:ext cx="3325813" cy="70564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856038" y="2495550"/>
            <a:ext cx="3327400" cy="70564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227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77825" y="2393950"/>
            <a:ext cx="3341688" cy="996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77825" y="3390900"/>
            <a:ext cx="3341688" cy="61610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841750" y="2393950"/>
            <a:ext cx="3341688" cy="996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841750" y="3390900"/>
            <a:ext cx="3341688" cy="61610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4737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4089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6150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7825" y="425450"/>
            <a:ext cx="2487613" cy="181292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955925" y="425450"/>
            <a:ext cx="4227513" cy="91265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77825" y="2238375"/>
            <a:ext cx="2487613" cy="73136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760427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2725" y="7485063"/>
            <a:ext cx="4535488" cy="8842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482725" y="955675"/>
            <a:ext cx="4535488" cy="64150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482725" y="8369300"/>
            <a:ext cx="4535488" cy="1254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836200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2636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5483225" y="428625"/>
            <a:ext cx="1700213" cy="9123363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77825" y="428625"/>
            <a:ext cx="4953000" cy="91233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3288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Picture 13" descr="A4底圖拷貝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0"/>
            <a:ext cx="7594601" cy="1074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Text Box 9"/>
          <p:cNvSpPr txBox="1">
            <a:spLocks noChangeArrowheads="1"/>
          </p:cNvSpPr>
          <p:nvPr userDrawn="1"/>
        </p:nvSpPr>
        <p:spPr bwMode="auto">
          <a:xfrm>
            <a:off x="468313" y="10271125"/>
            <a:ext cx="6553200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r>
              <a:rPr lang="zh-TW" altLang="en-US" sz="11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倬茂企業股份有限公司   </a:t>
            </a:r>
            <a:r>
              <a:rPr lang="en-US" altLang="zh-TW" sz="11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TEL:02-2218-7155   FAX:02-2218-7156         http://www.heartweb.com.tw</a:t>
            </a:r>
          </a:p>
        </p:txBody>
      </p:sp>
      <p:pic>
        <p:nvPicPr>
          <p:cNvPr id="9" name="Picture 2" descr="C:\Users\Minna\Desktop\HEART logo.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82" y="522164"/>
            <a:ext cx="1814673" cy="420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2pPr>
      <a:lvl3pPr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3pPr>
      <a:lvl4pPr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4pPr>
      <a:lvl5pPr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5pPr>
      <a:lvl6pPr marL="457200"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6pPr>
      <a:lvl7pPr marL="914400"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7pPr>
      <a:lvl8pPr marL="1371600"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8pPr>
      <a:lvl9pPr marL="1828800" algn="ctr" defTabSz="995363" rtl="0" fontAlgn="base">
        <a:spcBef>
          <a:spcPct val="0"/>
        </a:spcBef>
        <a:spcAft>
          <a:spcPct val="0"/>
        </a:spcAft>
        <a:defRPr kumimoji="1" sz="4800">
          <a:solidFill>
            <a:schemeClr val="tx2"/>
          </a:solidFill>
          <a:latin typeface="Arial" charset="0"/>
          <a:ea typeface="新細明體" pitchFamily="16" charset="-120"/>
        </a:defRPr>
      </a:lvl9pPr>
    </p:titleStyle>
    <p:bodyStyle>
      <a:lvl1pPr marL="373063" indent="-373063" algn="l" defTabSz="995363" rtl="0" fontAlgn="base">
        <a:spcBef>
          <a:spcPct val="20000"/>
        </a:spcBef>
        <a:spcAft>
          <a:spcPct val="0"/>
        </a:spcAft>
        <a:buChar char="•"/>
        <a:defRPr kumimoji="1" sz="3500">
          <a:solidFill>
            <a:schemeClr val="tx1"/>
          </a:solidFill>
          <a:latin typeface="+mn-lt"/>
          <a:ea typeface="+mn-ea"/>
          <a:cs typeface="+mn-cs"/>
        </a:defRPr>
      </a:lvl1pPr>
      <a:lvl2pPr marL="809625" indent="-311150" algn="l" defTabSz="995363" rtl="0" fontAlgn="base">
        <a:spcBef>
          <a:spcPct val="20000"/>
        </a:spcBef>
        <a:spcAft>
          <a:spcPct val="0"/>
        </a:spcAft>
        <a:buChar char="–"/>
        <a:defRPr kumimoji="1" sz="3000">
          <a:solidFill>
            <a:schemeClr val="tx1"/>
          </a:solidFill>
          <a:latin typeface="+mn-lt"/>
          <a:ea typeface="+mn-ea"/>
        </a:defRPr>
      </a:lvl2pPr>
      <a:lvl3pPr marL="1244600" indent="-249238" algn="l" defTabSz="995363" rtl="0" fontAlgn="base">
        <a:spcBef>
          <a:spcPct val="20000"/>
        </a:spcBef>
        <a:spcAft>
          <a:spcPct val="0"/>
        </a:spcAft>
        <a:buChar char="•"/>
        <a:defRPr kumimoji="1" sz="2600">
          <a:solidFill>
            <a:schemeClr val="tx1"/>
          </a:solidFill>
          <a:latin typeface="+mn-lt"/>
          <a:ea typeface="+mn-ea"/>
        </a:defRPr>
      </a:lvl3pPr>
      <a:lvl4pPr marL="1743075" indent="-249238" algn="l" defTabSz="995363" rtl="0" fontAlgn="base">
        <a:spcBef>
          <a:spcPct val="20000"/>
        </a:spcBef>
        <a:spcAft>
          <a:spcPct val="0"/>
        </a:spcAft>
        <a:buChar char="–"/>
        <a:defRPr kumimoji="1" sz="2200">
          <a:solidFill>
            <a:schemeClr val="tx1"/>
          </a:solidFill>
          <a:latin typeface="+mn-lt"/>
          <a:ea typeface="+mn-ea"/>
        </a:defRPr>
      </a:lvl4pPr>
      <a:lvl5pPr marL="2239963" indent="-249238" algn="l" defTabSz="995363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latin typeface="+mn-lt"/>
          <a:ea typeface="+mn-ea"/>
        </a:defRPr>
      </a:lvl5pPr>
      <a:lvl6pPr marL="2697163" indent="-249238" algn="l" defTabSz="995363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latin typeface="+mn-lt"/>
          <a:ea typeface="+mn-ea"/>
        </a:defRPr>
      </a:lvl6pPr>
      <a:lvl7pPr marL="3154363" indent="-249238" algn="l" defTabSz="995363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latin typeface="+mn-lt"/>
          <a:ea typeface="+mn-ea"/>
        </a:defRPr>
      </a:lvl7pPr>
      <a:lvl8pPr marL="3611563" indent="-249238" algn="l" defTabSz="995363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latin typeface="+mn-lt"/>
          <a:ea typeface="+mn-ea"/>
        </a:defRPr>
      </a:lvl8pPr>
      <a:lvl9pPr marL="4068763" indent="-249238" algn="l" defTabSz="995363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5.tif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4.gif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12" Type="http://schemas.openxmlformats.org/officeDocument/2006/relationships/image" Target="../media/image19.gif"/><Relationship Id="rId17" Type="http://schemas.openxmlformats.org/officeDocument/2006/relationships/image" Target="../media/image23.png"/><Relationship Id="rId2" Type="http://schemas.openxmlformats.org/officeDocument/2006/relationships/image" Target="../media/image9.png"/><Relationship Id="rId16" Type="http://schemas.openxmlformats.org/officeDocument/2006/relationships/image" Target="../media/image22.png"/><Relationship Id="rId20" Type="http://schemas.openxmlformats.org/officeDocument/2006/relationships/image" Target="../media/image26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1.png"/><Relationship Id="rId10" Type="http://schemas.openxmlformats.org/officeDocument/2006/relationships/image" Target="../media/image17.jpeg"/><Relationship Id="rId19" Type="http://schemas.openxmlformats.org/officeDocument/2006/relationships/image" Target="../media/image25.tiff"/><Relationship Id="rId4" Type="http://schemas.openxmlformats.org/officeDocument/2006/relationships/image" Target="../media/image11.png"/><Relationship Id="rId9" Type="http://schemas.openxmlformats.org/officeDocument/2006/relationships/image" Target="../media/image16.jpeg"/><Relationship Id="rId1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Line 596"/>
          <p:cNvSpPr>
            <a:spLocks noChangeShapeType="1"/>
          </p:cNvSpPr>
          <p:nvPr/>
        </p:nvSpPr>
        <p:spPr bwMode="auto">
          <a:xfrm flipH="1">
            <a:off x="380446" y="5922763"/>
            <a:ext cx="0" cy="427686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zh-TW" altLang="en-US"/>
          </a:p>
        </p:txBody>
      </p:sp>
      <p:sp>
        <p:nvSpPr>
          <p:cNvPr id="19" name="Line 597"/>
          <p:cNvSpPr>
            <a:spLocks noChangeShapeType="1"/>
          </p:cNvSpPr>
          <p:nvPr/>
        </p:nvSpPr>
        <p:spPr bwMode="auto">
          <a:xfrm>
            <a:off x="4197317" y="2752353"/>
            <a:ext cx="3183714" cy="3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ts val="2000"/>
              </a:lnSpc>
            </a:pPr>
            <a:endParaRPr lang="zh-TW" altLang="en-US" sz="1200"/>
          </a:p>
        </p:txBody>
      </p:sp>
      <p:sp>
        <p:nvSpPr>
          <p:cNvPr id="21" name="Text Box 538"/>
          <p:cNvSpPr txBox="1">
            <a:spLocks noChangeArrowheads="1"/>
          </p:cNvSpPr>
          <p:nvPr/>
        </p:nvSpPr>
        <p:spPr bwMode="auto">
          <a:xfrm>
            <a:off x="3727975" y="1458268"/>
            <a:ext cx="33650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r>
              <a:rPr lang="en-US" altLang="zh-TW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UHF</a:t>
            </a:r>
            <a:r>
              <a:rPr lang="zh-TW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長距離讀卡機系列</a:t>
            </a:r>
            <a:endParaRPr lang="en-US" altLang="zh-TW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Rectangle 595"/>
          <p:cNvSpPr>
            <a:spLocks noChangeArrowheads="1"/>
          </p:cNvSpPr>
          <p:nvPr/>
        </p:nvSpPr>
        <p:spPr bwMode="auto">
          <a:xfrm rot="5400000">
            <a:off x="-41279" y="5305861"/>
            <a:ext cx="928815" cy="290414"/>
          </a:xfrm>
          <a:prstGeom prst="rect">
            <a:avLst/>
          </a:prstGeom>
          <a:gradFill rotWithShape="1">
            <a:gsLst>
              <a:gs pos="0">
                <a:srgbClr val="3366CC">
                  <a:gamma/>
                  <a:shade val="46275"/>
                  <a:invGamma/>
                </a:srgbClr>
              </a:gs>
              <a:gs pos="50000">
                <a:srgbClr val="3366CC"/>
              </a:gs>
              <a:gs pos="100000">
                <a:srgbClr val="3366CC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pPr algn="ctr"/>
            <a:r>
              <a:rPr lang="zh-TW" altLang="en-US" sz="1100" b="1" dirty="0">
                <a:solidFill>
                  <a:schemeClr val="bg1"/>
                </a:solidFill>
                <a:ea typeface="微軟正黑體" pitchFamily="34" charset="-120"/>
              </a:rPr>
              <a:t>產</a:t>
            </a:r>
          </a:p>
          <a:p>
            <a:pPr algn="ctr"/>
            <a:r>
              <a:rPr lang="zh-TW" altLang="en-US" sz="1100" b="1" dirty="0">
                <a:solidFill>
                  <a:schemeClr val="bg1"/>
                </a:solidFill>
                <a:ea typeface="微軟正黑體" pitchFamily="34" charset="-120"/>
              </a:rPr>
              <a:t>品</a:t>
            </a:r>
          </a:p>
          <a:p>
            <a:pPr algn="ctr"/>
            <a:r>
              <a:rPr lang="zh-TW" altLang="en-US" sz="1100" b="1" dirty="0" smtClean="0">
                <a:solidFill>
                  <a:schemeClr val="bg1"/>
                </a:solidFill>
                <a:ea typeface="微軟正黑體" pitchFamily="34" charset="-120"/>
              </a:rPr>
              <a:t>規</a:t>
            </a:r>
            <a:endParaRPr lang="en-US" altLang="zh-TW" sz="1100" b="1" dirty="0" smtClean="0">
              <a:solidFill>
                <a:schemeClr val="bg1"/>
              </a:solidFill>
              <a:ea typeface="微軟正黑體" pitchFamily="34" charset="-120"/>
            </a:endParaRPr>
          </a:p>
          <a:p>
            <a:pPr algn="ctr"/>
            <a:r>
              <a:rPr lang="zh-TW" altLang="en-US" sz="1100" b="1" dirty="0">
                <a:solidFill>
                  <a:schemeClr val="bg1"/>
                </a:solidFill>
                <a:ea typeface="微軟正黑體" pitchFamily="34" charset="-120"/>
              </a:rPr>
              <a:t>格</a:t>
            </a:r>
            <a:endParaRPr lang="zh-TW" altLang="en-US" sz="1400" b="1" dirty="0">
              <a:solidFill>
                <a:schemeClr val="bg1"/>
              </a:solidFill>
              <a:ea typeface="微軟正黑體" pitchFamily="34" charset="-120"/>
            </a:endParaRPr>
          </a:p>
        </p:txBody>
      </p:sp>
      <p:sp>
        <p:nvSpPr>
          <p:cNvPr id="25" name="Line 597"/>
          <p:cNvSpPr>
            <a:spLocks noChangeShapeType="1"/>
          </p:cNvSpPr>
          <p:nvPr/>
        </p:nvSpPr>
        <p:spPr bwMode="auto">
          <a:xfrm>
            <a:off x="236107" y="10027220"/>
            <a:ext cx="323028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grpSp>
        <p:nvGrpSpPr>
          <p:cNvPr id="34" name="Group 1065"/>
          <p:cNvGrpSpPr>
            <a:grpSpLocks/>
          </p:cNvGrpSpPr>
          <p:nvPr/>
        </p:nvGrpSpPr>
        <p:grpSpPr bwMode="auto">
          <a:xfrm>
            <a:off x="3420591" y="9759172"/>
            <a:ext cx="504056" cy="484072"/>
            <a:chOff x="612" y="4683"/>
            <a:chExt cx="363" cy="347"/>
          </a:xfrm>
        </p:grpSpPr>
        <p:pic>
          <p:nvPicPr>
            <p:cNvPr id="35" name="Picture 1066" descr="3320946_050519094966_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4683"/>
              <a:ext cx="302" cy="318"/>
            </a:xfrm>
            <a:prstGeom prst="rect">
              <a:avLst/>
            </a:prstGeom>
            <a:noFill/>
            <a:effectLst>
              <a:outerShdw dist="35921" dir="2700000" algn="ctr" rotWithShape="0">
                <a:srgbClr val="5F5F5F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1067" descr="3320946_050519094966_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4" y="4859"/>
              <a:ext cx="181" cy="171"/>
            </a:xfrm>
            <a:prstGeom prst="rect">
              <a:avLst/>
            </a:prstGeom>
            <a:noFill/>
            <a:effectLst>
              <a:outerShdw dist="35921" dir="2700000" algn="ctr" rotWithShape="0">
                <a:srgbClr val="5F5F5F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6" name="Rectangle 1029"/>
          <p:cNvSpPr>
            <a:spLocks noChangeArrowheads="1"/>
          </p:cNvSpPr>
          <p:nvPr/>
        </p:nvSpPr>
        <p:spPr bwMode="auto">
          <a:xfrm>
            <a:off x="4197317" y="2610396"/>
            <a:ext cx="928815" cy="290415"/>
          </a:xfrm>
          <a:prstGeom prst="rect">
            <a:avLst/>
          </a:prstGeom>
          <a:gradFill rotWithShape="1">
            <a:gsLst>
              <a:gs pos="0">
                <a:srgbClr val="3366CC">
                  <a:gamma/>
                  <a:shade val="46275"/>
                  <a:invGamma/>
                </a:srgbClr>
              </a:gs>
              <a:gs pos="50000">
                <a:srgbClr val="3366CC"/>
              </a:gs>
              <a:gs pos="100000">
                <a:srgbClr val="3366CC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/>
            <a:r>
              <a:rPr lang="zh-TW" altLang="en-US" sz="1100" b="1" dirty="0" smtClean="0">
                <a:solidFill>
                  <a:schemeClr val="bg1"/>
                </a:solidFill>
                <a:ea typeface="微軟正黑體" pitchFamily="34" charset="-120"/>
              </a:rPr>
              <a:t>產 品 特 色</a:t>
            </a:r>
            <a:endParaRPr lang="zh-TW" altLang="en-US" sz="1100" b="1" dirty="0">
              <a:solidFill>
                <a:schemeClr val="bg1"/>
              </a:solidFill>
              <a:ea typeface="微軟正黑體" pitchFamily="34" charset="-12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213870" y="3114452"/>
            <a:ext cx="352720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u"/>
            </a:pPr>
            <a:r>
              <a:rPr lang="zh-TW" altLang="zh-TW" sz="1100" dirty="0"/>
              <a:t>符合</a:t>
            </a:r>
            <a:r>
              <a:rPr lang="en-US" altLang="zh-TW" sz="1100" dirty="0"/>
              <a:t> ISO18000-6C (EPC GEN2)</a:t>
            </a:r>
            <a:r>
              <a:rPr lang="zh-TW" altLang="zh-TW" sz="1100" dirty="0"/>
              <a:t>所有標準協訂</a:t>
            </a:r>
            <a:endParaRPr lang="en-US" altLang="zh-TW" sz="1100" dirty="0" smtClean="0">
              <a:latin typeface="Century Gothic" panose="020B0502020202020204" pitchFamily="34" charset="0"/>
              <a:ea typeface="微軟正黑體" pitchFamily="34" charset="-12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u"/>
            </a:pPr>
            <a:r>
              <a:rPr lang="zh-TW" altLang="en-US" sz="1100" dirty="0" smtClean="0"/>
              <a:t>研發</a:t>
            </a:r>
            <a:r>
              <a:rPr lang="zh-TW" altLang="en-US" sz="1100" dirty="0"/>
              <a:t>專利設計</a:t>
            </a:r>
            <a:r>
              <a:rPr lang="en-US" altLang="zh-TW" sz="1100" dirty="0"/>
              <a:t>,</a:t>
            </a:r>
            <a:r>
              <a:rPr lang="zh-TW" altLang="en-US" sz="1100" dirty="0"/>
              <a:t>降低</a:t>
            </a:r>
            <a:r>
              <a:rPr lang="en-US" altLang="zh-TW" sz="1100" dirty="0"/>
              <a:t>EMI</a:t>
            </a:r>
            <a:r>
              <a:rPr lang="zh-TW" altLang="en-US" sz="1100" dirty="0" smtClean="0"/>
              <a:t>輻射</a:t>
            </a:r>
            <a:endParaRPr lang="en-US" altLang="zh-TW" sz="1100" dirty="0" smtClean="0"/>
          </a:p>
          <a:p>
            <a:pPr>
              <a:lnSpc>
                <a:spcPct val="150000"/>
              </a:lnSpc>
              <a:buFont typeface="Wingdings" pitchFamily="2" charset="2"/>
              <a:buChar char="u"/>
            </a:pPr>
            <a:r>
              <a:rPr lang="zh-TW" altLang="en-US" sz="1100" dirty="0"/>
              <a:t>支援</a:t>
            </a:r>
            <a:r>
              <a:rPr lang="en-US" altLang="zh-TW" sz="1100" dirty="0" smtClean="0"/>
              <a:t>RS485</a:t>
            </a:r>
            <a:r>
              <a:rPr lang="zh-TW" altLang="en-US" sz="1100" dirty="0" smtClean="0"/>
              <a:t> </a:t>
            </a:r>
            <a:r>
              <a:rPr lang="en-US" altLang="zh-TW" sz="1100" dirty="0" smtClean="0"/>
              <a:t>&amp;</a:t>
            </a:r>
            <a:r>
              <a:rPr lang="zh-TW" altLang="en-US" sz="1100" dirty="0" smtClean="0"/>
              <a:t> </a:t>
            </a:r>
            <a:r>
              <a:rPr lang="en-US" altLang="zh-TW" sz="1100" dirty="0" err="1" smtClean="0"/>
              <a:t>Wiegand</a:t>
            </a:r>
            <a:r>
              <a:rPr lang="en-US" altLang="zh-TW" sz="1100" dirty="0" smtClean="0"/>
              <a:t> </a:t>
            </a:r>
            <a:r>
              <a:rPr lang="zh-TW" altLang="en-US" sz="1100" dirty="0" smtClean="0"/>
              <a:t>等</a:t>
            </a:r>
            <a:r>
              <a:rPr lang="zh-TW" altLang="en-US" sz="1100" dirty="0"/>
              <a:t>通信輸出</a:t>
            </a:r>
            <a:r>
              <a:rPr lang="zh-TW" altLang="en-US" sz="1100" dirty="0" smtClean="0"/>
              <a:t>介面</a:t>
            </a:r>
            <a:endParaRPr lang="en-US" altLang="zh-TW" sz="1100" dirty="0" smtClean="0"/>
          </a:p>
          <a:p>
            <a:pPr>
              <a:lnSpc>
                <a:spcPct val="150000"/>
              </a:lnSpc>
              <a:buFont typeface="Wingdings" pitchFamily="2" charset="2"/>
              <a:buChar char="u"/>
            </a:pPr>
            <a:r>
              <a:rPr lang="zh-TW" altLang="en-US" sz="1100" dirty="0"/>
              <a:t>支援外部感測器與</a:t>
            </a:r>
            <a:r>
              <a:rPr lang="zh-TW" altLang="en-US" sz="1100" dirty="0" smtClean="0"/>
              <a:t>控制</a:t>
            </a:r>
            <a:endParaRPr lang="en-US" altLang="zh-TW" sz="1100" dirty="0" smtClean="0"/>
          </a:p>
          <a:p>
            <a:pPr>
              <a:lnSpc>
                <a:spcPct val="150000"/>
              </a:lnSpc>
              <a:buFont typeface="Wingdings" pitchFamily="2" charset="2"/>
              <a:buChar char="u"/>
            </a:pPr>
            <a:r>
              <a:rPr lang="zh-TW" altLang="en-US" sz="1100" dirty="0" smtClean="0"/>
              <a:t>具有</a:t>
            </a:r>
            <a:r>
              <a:rPr lang="zh-TW" altLang="en-US" sz="1100" dirty="0"/>
              <a:t>低耗電節能</a:t>
            </a:r>
            <a:r>
              <a:rPr lang="zh-TW" altLang="en-US" sz="1100" dirty="0" smtClean="0"/>
              <a:t>效用</a:t>
            </a:r>
            <a:r>
              <a:rPr lang="zh-TW" altLang="en-US" sz="1100" dirty="0"/>
              <a:t>，</a:t>
            </a:r>
            <a:r>
              <a:rPr lang="zh-TW" altLang="en-US" sz="1100" dirty="0" smtClean="0"/>
              <a:t>符合</a:t>
            </a:r>
            <a:r>
              <a:rPr lang="zh-TW" altLang="en-US" sz="1100" dirty="0"/>
              <a:t>節能減碳的環保</a:t>
            </a:r>
            <a:r>
              <a:rPr lang="zh-TW" altLang="en-US" sz="1100" dirty="0" smtClean="0"/>
              <a:t>趨勢</a:t>
            </a:r>
            <a:endParaRPr lang="en-US" altLang="zh-TW" sz="1100" dirty="0" smtClean="0"/>
          </a:p>
          <a:p>
            <a:pPr>
              <a:lnSpc>
                <a:spcPct val="150000"/>
              </a:lnSpc>
              <a:buFont typeface="Wingdings" pitchFamily="2" charset="2"/>
              <a:buChar char="u"/>
            </a:pPr>
            <a:r>
              <a:rPr lang="zh-TW" altLang="en-US" sz="1100" dirty="0"/>
              <a:t>適用於停車場管理及門禁</a:t>
            </a:r>
            <a:r>
              <a:rPr lang="zh-TW" altLang="en-US" sz="1100" dirty="0" smtClean="0"/>
              <a:t>管理等</a:t>
            </a:r>
            <a:r>
              <a:rPr lang="zh-TW" altLang="en-US" sz="1100" dirty="0"/>
              <a:t>相關</a:t>
            </a:r>
            <a:r>
              <a:rPr lang="zh-TW" altLang="en-US" sz="1100" dirty="0" smtClean="0"/>
              <a:t>管理</a:t>
            </a:r>
            <a:endParaRPr lang="en-US" altLang="zh-TW" sz="1100" dirty="0" smtClean="0"/>
          </a:p>
          <a:p>
            <a:pPr>
              <a:lnSpc>
                <a:spcPct val="150000"/>
              </a:lnSpc>
              <a:buFont typeface="Wingdings" pitchFamily="2" charset="2"/>
              <a:buChar char="u"/>
            </a:pPr>
            <a:endParaRPr lang="en-US" altLang="zh-TW" sz="1100" dirty="0" smtClean="0"/>
          </a:p>
          <a:p>
            <a:pPr>
              <a:lnSpc>
                <a:spcPct val="150000"/>
              </a:lnSpc>
              <a:buFont typeface="Wingdings" pitchFamily="2" charset="2"/>
              <a:buChar char="u"/>
            </a:pPr>
            <a:endParaRPr lang="zh-TW" altLang="en-US" sz="1100" dirty="0" smtClean="0"/>
          </a:p>
        </p:txBody>
      </p:sp>
      <p:sp>
        <p:nvSpPr>
          <p:cNvPr id="45" name="Text Box 538"/>
          <p:cNvSpPr txBox="1">
            <a:spLocks noChangeArrowheads="1"/>
          </p:cNvSpPr>
          <p:nvPr/>
        </p:nvSpPr>
        <p:spPr bwMode="auto">
          <a:xfrm>
            <a:off x="252239" y="10027220"/>
            <a:ext cx="2088232" cy="243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pPr algn="r">
              <a:lnSpc>
                <a:spcPct val="140000"/>
              </a:lnSpc>
            </a:pPr>
            <a:r>
              <a:rPr lang="en-US" altLang="zh-TW" sz="700" dirty="0" smtClean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※ </a:t>
            </a:r>
            <a:r>
              <a:rPr lang="zh-TW" altLang="en-US" sz="700" dirty="0" smtClean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產品</a:t>
            </a:r>
            <a:r>
              <a:rPr lang="zh-TW" altLang="en-US" sz="700" dirty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設計及規格如有異動將不另行通知。</a:t>
            </a:r>
          </a:p>
        </p:txBody>
      </p:sp>
      <p:sp>
        <p:nvSpPr>
          <p:cNvPr id="27" name="文字方塊 26"/>
          <p:cNvSpPr txBox="1"/>
          <p:nvPr/>
        </p:nvSpPr>
        <p:spPr>
          <a:xfrm>
            <a:off x="2372714" y="3899282"/>
            <a:ext cx="10369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altLang="zh-TW" sz="1200" dirty="0" smtClean="0"/>
              <a:t>HLR6268</a:t>
            </a:r>
            <a:endParaRPr lang="zh-TW" altLang="en-US" sz="1200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3445686"/>
              </p:ext>
            </p:extLst>
          </p:nvPr>
        </p:nvGraphicFramePr>
        <p:xfrm>
          <a:off x="1033254" y="5346700"/>
          <a:ext cx="5771713" cy="44805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17553"/>
                <a:gridCol w="1601131"/>
                <a:gridCol w="1512869"/>
                <a:gridCol w="1440160"/>
              </a:tblGrid>
              <a:tr h="237168">
                <a:tc>
                  <a:txBody>
                    <a:bodyPr/>
                    <a:lstStyle/>
                    <a:p>
                      <a:endParaRPr lang="zh-TW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dirty="0" smtClean="0"/>
                        <a:t>HLR6215</a:t>
                      </a:r>
                      <a:endParaRPr lang="zh-TW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dirty="0" smtClean="0"/>
                        <a:t>HLR6268</a:t>
                      </a:r>
                      <a:endParaRPr lang="zh-TW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dirty="0" smtClean="0"/>
                        <a:t>HLR6235</a:t>
                      </a:r>
                      <a:endParaRPr lang="zh-TW" altLang="en-US" sz="1000" dirty="0"/>
                    </a:p>
                  </a:txBody>
                  <a:tcPr/>
                </a:tc>
              </a:tr>
              <a:tr h="157728">
                <a:tc>
                  <a:txBody>
                    <a:bodyPr/>
                    <a:lstStyle/>
                    <a:p>
                      <a:r>
                        <a:rPr lang="zh-TW" altLang="en-US" sz="1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感應距離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dirty="0" smtClean="0">
                          <a:latin typeface="+mn-lt"/>
                          <a:ea typeface="微軟正黑體" panose="020B0604030504040204" pitchFamily="34" charset="-120"/>
                        </a:rPr>
                        <a:t>15</a:t>
                      </a:r>
                      <a:r>
                        <a:rPr lang="zh-TW" altLang="en-US" sz="1000" dirty="0" smtClean="0">
                          <a:latin typeface="+mn-lt"/>
                          <a:ea typeface="微軟正黑體" panose="020B0604030504040204" pitchFamily="34" charset="-120"/>
                        </a:rPr>
                        <a:t>米</a:t>
                      </a:r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dirty="0" smtClean="0">
                          <a:latin typeface="+mn-lt"/>
                        </a:rPr>
                        <a:t>6~8</a:t>
                      </a:r>
                      <a:r>
                        <a:rPr lang="zh-TW" altLang="en-US" sz="1000" dirty="0" smtClean="0">
                          <a:latin typeface="+mn-lt"/>
                        </a:rPr>
                        <a:t>米</a:t>
                      </a:r>
                      <a:endParaRPr lang="zh-TW" altLang="en-US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dirty="0" smtClean="0">
                          <a:latin typeface="+mn-lt"/>
                        </a:rPr>
                        <a:t>3~5</a:t>
                      </a:r>
                      <a:r>
                        <a:rPr lang="zh-TW" altLang="en-US" sz="1000" dirty="0" smtClean="0">
                          <a:latin typeface="+mn-lt"/>
                        </a:rPr>
                        <a:t>米</a:t>
                      </a:r>
                      <a:endParaRPr lang="zh-TW" altLang="en-US" sz="1000" dirty="0">
                        <a:latin typeface="+mn-lt"/>
                      </a:endParaRPr>
                    </a:p>
                  </a:txBody>
                  <a:tcPr/>
                </a:tc>
              </a:tr>
              <a:tr h="129912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工作電壓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altLang="zh-TW" sz="1000" dirty="0" smtClean="0"/>
                        <a:t>DC12V</a:t>
                      </a:r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29776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天線增益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dirty="0" smtClean="0"/>
                        <a:t>11dbi</a:t>
                      </a:r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dirty="0" smtClean="0"/>
                        <a:t>8dbi</a:t>
                      </a:r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dirty="0" smtClean="0"/>
                        <a:t>6.5dbi</a:t>
                      </a:r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150520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天線接收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 smtClean="0"/>
                        <a:t>50 ohm U.F.L.</a:t>
                      </a:r>
                      <a:endParaRPr lang="en-US" altLang="zh-TW" sz="1000" dirty="0" smtClean="0">
                        <a:latin typeface="+mn-lt"/>
                        <a:ea typeface="微軟正黑體" panose="020B060403050404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64232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通訊介面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altLang="zh-TW" sz="1000" dirty="0" smtClean="0"/>
                        <a:t>RS485 / </a:t>
                      </a:r>
                      <a:r>
                        <a:rPr lang="en-US" altLang="zh-TW" sz="1000" dirty="0" err="1" smtClean="0"/>
                        <a:t>Wiegand</a:t>
                      </a:r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77944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通訊標準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 smtClean="0"/>
                        <a:t>ISO</a:t>
                      </a:r>
                      <a:r>
                        <a:rPr lang="zh-TW" altLang="en-US" sz="1000" dirty="0" smtClean="0"/>
                        <a:t> </a:t>
                      </a:r>
                      <a:r>
                        <a:rPr lang="en-US" altLang="zh-TW" sz="1000" smtClean="0"/>
                        <a:t>18000-6C   </a:t>
                      </a:r>
                      <a:r>
                        <a:rPr lang="en-US" altLang="zh-TW" sz="1000" dirty="0" smtClean="0"/>
                        <a:t>EPC GEN2</a:t>
                      </a:r>
                      <a:endParaRPr lang="en-US" altLang="zh-TW" sz="1000" dirty="0" smtClean="0">
                        <a:latin typeface="+mn-lt"/>
                        <a:ea typeface="微軟正黑體" panose="020B060403050404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91656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操作頻率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 smtClean="0"/>
                        <a:t>922-928 MHz</a:t>
                      </a:r>
                      <a:endParaRPr lang="en-US" altLang="zh-TW" sz="1000" dirty="0" smtClean="0">
                        <a:latin typeface="+mn-lt"/>
                        <a:ea typeface="微軟正黑體" panose="020B060403050404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33360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功        率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kern="1200" dirty="0" smtClean="0">
                          <a:effectLst/>
                        </a:rPr>
                        <a:t>24.9 </a:t>
                      </a:r>
                      <a:r>
                        <a:rPr lang="en-US" altLang="zh-TW" sz="1000" kern="1200" dirty="0" err="1" smtClean="0">
                          <a:effectLst/>
                        </a:rPr>
                        <a:t>dBm</a:t>
                      </a:r>
                      <a:r>
                        <a:rPr lang="en-US" altLang="zh-TW" sz="1000" kern="1200" dirty="0" smtClean="0">
                          <a:effectLst/>
                        </a:rPr>
                        <a:t> (</a:t>
                      </a:r>
                      <a:r>
                        <a:rPr lang="zh-TW" altLang="en-US" sz="1000" kern="1200" dirty="0" smtClean="0">
                          <a:effectLst/>
                        </a:rPr>
                        <a:t>可調</a:t>
                      </a:r>
                      <a:r>
                        <a:rPr lang="en-US" altLang="zh-TW" sz="1000" kern="1200" dirty="0" smtClean="0">
                          <a:effectLst/>
                        </a:rPr>
                        <a:t>)</a:t>
                      </a:r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dirty="0" smtClean="0"/>
                        <a:t>27.9dBm (</a:t>
                      </a:r>
                      <a:r>
                        <a:rPr lang="zh-TW" altLang="en-US" sz="1000" dirty="0" smtClean="0"/>
                        <a:t>可調</a:t>
                      </a:r>
                      <a:r>
                        <a:rPr lang="en-US" altLang="zh-TW" sz="1000" dirty="0" smtClean="0"/>
                        <a:t>)</a:t>
                      </a:r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kern="1200" dirty="0" smtClean="0">
                          <a:effectLst/>
                        </a:rPr>
                        <a:t>25 </a:t>
                      </a:r>
                      <a:r>
                        <a:rPr lang="en-US" altLang="zh-TW" sz="1000" kern="1200" dirty="0" err="1" smtClean="0">
                          <a:effectLst/>
                        </a:rPr>
                        <a:t>dBm</a:t>
                      </a:r>
                      <a:r>
                        <a:rPr lang="en-US" altLang="zh-TW" sz="1000" kern="1200" dirty="0" smtClean="0">
                          <a:effectLst/>
                        </a:rPr>
                        <a:t> (</a:t>
                      </a:r>
                      <a:r>
                        <a:rPr lang="zh-TW" altLang="en-US" sz="1000" kern="1200" dirty="0" smtClean="0">
                          <a:effectLst/>
                        </a:rPr>
                        <a:t>可調</a:t>
                      </a:r>
                      <a:r>
                        <a:rPr lang="en-US" altLang="zh-TW" sz="1000" kern="1200" dirty="0" smtClean="0">
                          <a:effectLst/>
                        </a:rPr>
                        <a:t>)</a:t>
                      </a:r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147072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感應範圍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kern="1200" dirty="0" smtClean="0">
                          <a:effectLst/>
                          <a:latin typeface="+mn-lt"/>
                          <a:ea typeface="+mn-ea"/>
                        </a:rPr>
                        <a:t>120</a:t>
                      </a:r>
                      <a:r>
                        <a:rPr lang="zh-TW" altLang="en-US" sz="1400" kern="1200" dirty="0" smtClean="0">
                          <a:effectLst/>
                          <a:latin typeface="+mn-lt"/>
                          <a:ea typeface="+mn-ea"/>
                        </a:rPr>
                        <a:t>°</a:t>
                      </a:r>
                      <a:endParaRPr lang="zh-TW" altLang="en-US" sz="14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000" kern="1200" dirty="0" smtClean="0">
                          <a:effectLst/>
                          <a:latin typeface="+mn-lt"/>
                          <a:ea typeface="+mn-ea"/>
                        </a:rPr>
                        <a:t>70</a:t>
                      </a:r>
                      <a:r>
                        <a:rPr lang="zh-TW" altLang="en-US" sz="1400" kern="1200" dirty="0" smtClean="0">
                          <a:effectLst/>
                          <a:latin typeface="+mn-lt"/>
                          <a:ea typeface="+mn-ea"/>
                        </a:rPr>
                        <a:t>°</a:t>
                      </a:r>
                      <a:endParaRPr lang="zh-TW" altLang="en-US" sz="14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160784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調整方式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 smtClean="0"/>
                        <a:t>PR-ASK, ASK</a:t>
                      </a:r>
                      <a:endParaRPr lang="en-US" altLang="zh-TW" sz="1000" dirty="0" smtClean="0">
                        <a:latin typeface="+mn-lt"/>
                        <a:ea typeface="微軟正黑體" panose="020B060403050404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74496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電流消粍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 smtClean="0"/>
                        <a:t>&lt; 1A</a:t>
                      </a:r>
                      <a:endParaRPr lang="en-US" altLang="zh-TW" sz="1000" dirty="0" smtClean="0">
                        <a:latin typeface="+mn-lt"/>
                        <a:ea typeface="微軟正黑體" panose="020B060403050404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88208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接受靈敏度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altLang="zh-TW" sz="1000" dirty="0" smtClean="0"/>
                        <a:t>-85 </a:t>
                      </a:r>
                      <a:r>
                        <a:rPr lang="en-US" altLang="zh-TW" sz="1000" dirty="0" err="1" smtClean="0"/>
                        <a:t>dBm</a:t>
                      </a:r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29912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操作溫度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 smtClean="0"/>
                        <a:t>-20℃ </a:t>
                      </a:r>
                      <a:r>
                        <a:rPr lang="zh-TW" altLang="en-US" sz="1000" dirty="0" smtClean="0"/>
                        <a:t>～ </a:t>
                      </a:r>
                      <a:r>
                        <a:rPr lang="en-US" altLang="zh-TW" sz="1000" dirty="0" smtClean="0"/>
                        <a:t>55℃</a:t>
                      </a:r>
                      <a:endParaRPr lang="en-US" altLang="zh-TW" sz="1000" dirty="0" smtClean="0">
                        <a:latin typeface="+mn-lt"/>
                        <a:ea typeface="微軟正黑體" panose="020B060403050404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15632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平均溫度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 smtClean="0"/>
                        <a:t>-20 ℃ ~ 85 ℃</a:t>
                      </a:r>
                      <a:endParaRPr lang="en-US" altLang="zh-TW" sz="1000" dirty="0" smtClean="0">
                        <a:latin typeface="+mn-lt"/>
                        <a:ea typeface="微軟正黑體" panose="020B060403050404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57336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工作濕度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 smtClean="0"/>
                        <a:t>5</a:t>
                      </a:r>
                      <a:r>
                        <a:rPr lang="zh-TW" altLang="en-US" sz="1000" dirty="0" smtClean="0"/>
                        <a:t>％ ～ </a:t>
                      </a:r>
                      <a:r>
                        <a:rPr lang="en-US" altLang="zh-TW" sz="1000" dirty="0" smtClean="0"/>
                        <a:t>90</a:t>
                      </a:r>
                      <a:r>
                        <a:rPr lang="zh-TW" altLang="en-US" sz="1000" dirty="0" smtClean="0"/>
                        <a:t>％（相對濕度、非凝結）</a:t>
                      </a:r>
                      <a:endParaRPr lang="en-US" altLang="zh-TW" sz="1000" dirty="0" smtClean="0">
                        <a:latin typeface="+mn-lt"/>
                        <a:ea typeface="微軟正黑體" panose="020B060403050404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71048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外觀尺寸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 smtClean="0"/>
                        <a:t>413</a:t>
                      </a:r>
                      <a:r>
                        <a:rPr lang="zh-TW" altLang="en-US" sz="1000" dirty="0" smtClean="0"/>
                        <a:t> </a:t>
                      </a:r>
                      <a:r>
                        <a:rPr lang="pl-PL" altLang="zh-TW" sz="1000" dirty="0" smtClean="0"/>
                        <a:t>x</a:t>
                      </a:r>
                      <a:r>
                        <a:rPr lang="en-US" altLang="zh-TW" sz="1000" dirty="0" smtClean="0"/>
                        <a:t> 348</a:t>
                      </a:r>
                      <a:r>
                        <a:rPr lang="zh-TW" altLang="en-US" sz="1000" dirty="0" smtClean="0"/>
                        <a:t> </a:t>
                      </a:r>
                      <a:r>
                        <a:rPr lang="pl-PL" altLang="zh-TW" sz="1000" dirty="0" smtClean="0"/>
                        <a:t>x </a:t>
                      </a:r>
                      <a:r>
                        <a:rPr lang="en-US" altLang="zh-TW" sz="1000" baseline="0" dirty="0" smtClean="0"/>
                        <a:t> 38.6</a:t>
                      </a:r>
                      <a:r>
                        <a:rPr lang="zh-TW" altLang="en-US" sz="1000" dirty="0" smtClean="0"/>
                        <a:t> </a:t>
                      </a:r>
                      <a:r>
                        <a:rPr lang="en-US" altLang="zh-TW" sz="1000" dirty="0" smtClean="0"/>
                        <a:t>(mm)</a:t>
                      </a:r>
                      <a:endParaRPr lang="en-US" altLang="zh-TW" sz="1000" dirty="0" smtClean="0">
                        <a:latin typeface="+mn-lt"/>
                        <a:ea typeface="微軟正黑體" panose="020B060403050404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 smtClean="0"/>
                        <a:t>228</a:t>
                      </a:r>
                      <a:r>
                        <a:rPr lang="zh-TW" altLang="en-US" sz="1000" dirty="0" smtClean="0"/>
                        <a:t> </a:t>
                      </a:r>
                      <a:r>
                        <a:rPr lang="pl-PL" altLang="zh-TW" sz="1000" dirty="0" smtClean="0"/>
                        <a:t>x</a:t>
                      </a:r>
                      <a:r>
                        <a:rPr lang="en-US" altLang="zh-TW" sz="1000" dirty="0" smtClean="0"/>
                        <a:t> 228</a:t>
                      </a:r>
                      <a:r>
                        <a:rPr lang="zh-TW" altLang="en-US" sz="1000" dirty="0" smtClean="0"/>
                        <a:t> </a:t>
                      </a:r>
                      <a:r>
                        <a:rPr lang="pl-PL" altLang="zh-TW" sz="1000" dirty="0" smtClean="0"/>
                        <a:t>x </a:t>
                      </a:r>
                      <a:r>
                        <a:rPr lang="en-US" altLang="zh-TW" sz="1000" dirty="0" smtClean="0"/>
                        <a:t>52.3</a:t>
                      </a:r>
                      <a:r>
                        <a:rPr lang="zh-TW" altLang="en-US" sz="1000" dirty="0" smtClean="0"/>
                        <a:t> </a:t>
                      </a:r>
                      <a:r>
                        <a:rPr lang="en-US" altLang="zh-TW" sz="1000" dirty="0" smtClean="0"/>
                        <a:t>(mm)</a:t>
                      </a:r>
                      <a:endParaRPr lang="en-US" altLang="zh-TW" sz="1000" dirty="0" smtClean="0">
                        <a:latin typeface="+mn-lt"/>
                        <a:ea typeface="微軟正黑體" panose="020B060403050404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000" kern="1200" dirty="0" smtClean="0">
                          <a:effectLst/>
                        </a:rPr>
                        <a:t>11 7x 117 x 44.4 (mm)</a:t>
                      </a:r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171048">
                <a:tc>
                  <a:txBody>
                    <a:bodyPr/>
                    <a:lstStyle/>
                    <a:p>
                      <a:r>
                        <a:rPr lang="zh-TW" altLang="en-US" sz="1000" dirty="0" smtClean="0"/>
                        <a:t>防水等級</a:t>
                      </a:r>
                      <a:endParaRPr lang="zh-TW" altLang="en-US" sz="1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altLang="zh-TW" sz="1000" dirty="0" smtClean="0"/>
                        <a:t>IPX6</a:t>
                      </a:r>
                      <a:endParaRPr lang="zh-TW" altLang="en-US" sz="1000" dirty="0"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52" y="3948419"/>
            <a:ext cx="1329462" cy="1245652"/>
          </a:xfrm>
          <a:prstGeom prst="rect">
            <a:avLst/>
          </a:prstGeom>
        </p:spPr>
      </p:pic>
      <p:sp>
        <p:nvSpPr>
          <p:cNvPr id="17" name="文字方塊 16"/>
          <p:cNvSpPr txBox="1"/>
          <p:nvPr/>
        </p:nvSpPr>
        <p:spPr>
          <a:xfrm>
            <a:off x="2290975" y="4917072"/>
            <a:ext cx="10475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altLang="zh-TW" sz="1200" dirty="0" smtClean="0"/>
              <a:t>HLR6235</a:t>
            </a:r>
            <a:endParaRPr lang="zh-TW" altLang="en-US" sz="1200" dirty="0"/>
          </a:p>
        </p:txBody>
      </p:sp>
      <p:grpSp>
        <p:nvGrpSpPr>
          <p:cNvPr id="6" name="群組 5"/>
          <p:cNvGrpSpPr/>
          <p:nvPr/>
        </p:nvGrpSpPr>
        <p:grpSpPr>
          <a:xfrm>
            <a:off x="2176273" y="1572685"/>
            <a:ext cx="1894208" cy="3360163"/>
            <a:chOff x="423128" y="1474407"/>
            <a:chExt cx="2269210" cy="4032448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128" y="1474407"/>
              <a:ext cx="2269210" cy="4032448"/>
            </a:xfrm>
            <a:prstGeom prst="rect">
              <a:avLst/>
            </a:prstGeom>
          </p:spPr>
        </p:pic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00241">
              <a:off x="1185894" y="2621543"/>
              <a:ext cx="579185" cy="149839"/>
            </a:xfrm>
            <a:prstGeom prst="rect">
              <a:avLst/>
            </a:prstGeom>
          </p:spPr>
        </p:pic>
      </p:grpSp>
      <p:grpSp>
        <p:nvGrpSpPr>
          <p:cNvPr id="9" name="群組 8"/>
          <p:cNvGrpSpPr/>
          <p:nvPr/>
        </p:nvGrpSpPr>
        <p:grpSpPr>
          <a:xfrm>
            <a:off x="94520" y="565282"/>
            <a:ext cx="2196455" cy="4200059"/>
            <a:chOff x="423127" y="925101"/>
            <a:chExt cx="2853447" cy="5070652"/>
          </a:xfrm>
        </p:grpSpPr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127" y="925101"/>
              <a:ext cx="2853447" cy="5070652"/>
            </a:xfrm>
            <a:prstGeom prst="rect">
              <a:avLst/>
            </a:prstGeom>
          </p:spPr>
        </p:pic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410">
              <a:off x="1230286" y="2829152"/>
              <a:ext cx="784551" cy="202968"/>
            </a:xfrm>
            <a:prstGeom prst="rect">
              <a:avLst/>
            </a:prstGeom>
          </p:spPr>
        </p:pic>
      </p:grpSp>
      <p:sp>
        <p:nvSpPr>
          <p:cNvPr id="26" name="文字方塊 25"/>
          <p:cNvSpPr txBox="1"/>
          <p:nvPr/>
        </p:nvSpPr>
        <p:spPr>
          <a:xfrm>
            <a:off x="292854" y="3485525"/>
            <a:ext cx="13275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altLang="zh-TW" sz="1200" dirty="0" smtClean="0"/>
              <a:t>HLR6215</a:t>
            </a:r>
            <a:endParaRPr lang="zh-TW" alt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圓角矩形 61"/>
          <p:cNvSpPr/>
          <p:nvPr/>
        </p:nvSpPr>
        <p:spPr bwMode="auto">
          <a:xfrm>
            <a:off x="2268463" y="7002884"/>
            <a:ext cx="3318181" cy="2785868"/>
          </a:xfrm>
          <a:prstGeom prst="roundRect">
            <a:avLst>
              <a:gd name="adj" fmla="val 6030"/>
            </a:avLst>
          </a:prstGeom>
          <a:noFill/>
          <a:ln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953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6" charset="-120"/>
            </a:endParaRPr>
          </a:p>
        </p:txBody>
      </p:sp>
      <p:sp>
        <p:nvSpPr>
          <p:cNvPr id="6" name="Text Box 1036"/>
          <p:cNvSpPr txBox="1">
            <a:spLocks noChangeArrowheads="1"/>
          </p:cNvSpPr>
          <p:nvPr/>
        </p:nvSpPr>
        <p:spPr bwMode="auto">
          <a:xfrm>
            <a:off x="3705660" y="625475"/>
            <a:ext cx="262764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defTabSz="995363" eaLnBrk="0" hangingPunct="0"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defTabSz="99536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UHF </a:t>
            </a:r>
            <a:r>
              <a:rPr lang="zh-TW" altLang="en-U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長距離讀卡機 系列</a:t>
            </a:r>
            <a:endParaRPr kumimoji="0" lang="en-US" altLang="zh-TW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133" name="Text Box 538"/>
          <p:cNvSpPr txBox="1">
            <a:spLocks noChangeArrowheads="1"/>
          </p:cNvSpPr>
          <p:nvPr/>
        </p:nvSpPr>
        <p:spPr bwMode="auto">
          <a:xfrm>
            <a:off x="4864509" y="10027220"/>
            <a:ext cx="2088232" cy="243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6" charset="-120"/>
              </a:defRPr>
            </a:lvl9pPr>
          </a:lstStyle>
          <a:p>
            <a:pPr algn="r">
              <a:lnSpc>
                <a:spcPct val="140000"/>
              </a:lnSpc>
            </a:pPr>
            <a:r>
              <a:rPr lang="en-US" altLang="zh-TW" sz="700" dirty="0" smtClean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※ </a:t>
            </a:r>
            <a:r>
              <a:rPr lang="zh-TW" altLang="en-US" sz="700" dirty="0" smtClean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產品</a:t>
            </a:r>
            <a:r>
              <a:rPr lang="zh-TW" altLang="en-US" sz="700" dirty="0">
                <a:solidFill>
                  <a:schemeClr val="bg2"/>
                </a:solidFill>
                <a:latin typeface="華康細圓體(P)" panose="020F0300000000000000" pitchFamily="34" charset="-120"/>
                <a:ea typeface="華康細圓體(P)" panose="020F0300000000000000" pitchFamily="34" charset="-120"/>
              </a:rPr>
              <a:t>設計及規格如有異動將不另行通知。</a:t>
            </a:r>
          </a:p>
        </p:txBody>
      </p:sp>
      <p:sp>
        <p:nvSpPr>
          <p:cNvPr id="121" name="矩形 120"/>
          <p:cNvSpPr/>
          <p:nvPr/>
        </p:nvSpPr>
        <p:spPr>
          <a:xfrm>
            <a:off x="2484487" y="9492967"/>
            <a:ext cx="306428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1000" dirty="0">
                <a:latin typeface="Century Gothic" panose="020B0502020202020204" pitchFamily="34" charset="0"/>
                <a:ea typeface="華康細圓體(P)" panose="020F0300000000000000" pitchFamily="34" charset="-120"/>
              </a:rPr>
              <a:t>頻率範圍</a:t>
            </a:r>
            <a:r>
              <a:rPr lang="zh-TW" altLang="en-US" sz="1000" dirty="0">
                <a:latin typeface="Century Gothic" panose="020B0502020202020204" pitchFamily="34" charset="0"/>
                <a:ea typeface="華康細圓體(P)" panose="020F0300000000000000" pitchFamily="34" charset="-120"/>
              </a:rPr>
              <a:t>：</a:t>
            </a:r>
            <a:r>
              <a:rPr lang="en-US" altLang="zh-TW" sz="1000" dirty="0" smtClean="0">
                <a:latin typeface="Century Gothic" panose="020B0502020202020204" pitchFamily="34" charset="0"/>
                <a:ea typeface="華康細圓體(P)" panose="020F0300000000000000" pitchFamily="34" charset="-120"/>
              </a:rPr>
              <a:t>860~960MHz  </a:t>
            </a:r>
            <a:r>
              <a:rPr lang="zh-TW" altLang="en-US" sz="1000" dirty="0" smtClean="0">
                <a:latin typeface="Century Gothic" panose="020B0502020202020204" pitchFamily="34" charset="0"/>
                <a:ea typeface="華康細圓體(P)" panose="020F0300000000000000" pitchFamily="34" charset="-120"/>
              </a:rPr>
              <a:t>協定</a:t>
            </a:r>
            <a:r>
              <a:rPr lang="zh-TW" altLang="en-US" sz="1000" dirty="0">
                <a:latin typeface="Century Gothic" panose="020B0502020202020204" pitchFamily="34" charset="0"/>
                <a:ea typeface="華康細圓體(P)" panose="020F0300000000000000" pitchFamily="34" charset="-120"/>
              </a:rPr>
              <a:t>標準：</a:t>
            </a:r>
            <a:r>
              <a:rPr lang="en-US" altLang="zh-TW" sz="1000" dirty="0" smtClean="0">
                <a:latin typeface="Century Gothic" panose="020B0502020202020204" pitchFamily="34" charset="0"/>
                <a:ea typeface="華康細圓體(P)" panose="020F0300000000000000" pitchFamily="34" charset="-120"/>
              </a:rPr>
              <a:t>ISO18000-6C</a:t>
            </a:r>
            <a:endParaRPr lang="en-US" altLang="zh-TW" sz="1000" dirty="0">
              <a:latin typeface="Century Gothic" panose="020B0502020202020204" pitchFamily="34" charset="0"/>
              <a:ea typeface="華康細圓體(P)" panose="020F0300000000000000" pitchFamily="34" charset="-120"/>
            </a:endParaRPr>
          </a:p>
        </p:txBody>
      </p:sp>
      <p:grpSp>
        <p:nvGrpSpPr>
          <p:cNvPr id="66" name="群組 65"/>
          <p:cNvGrpSpPr/>
          <p:nvPr/>
        </p:nvGrpSpPr>
        <p:grpSpPr>
          <a:xfrm>
            <a:off x="4105265" y="8525058"/>
            <a:ext cx="1233977" cy="721242"/>
            <a:chOff x="982594" y="9500516"/>
            <a:chExt cx="1233977" cy="721242"/>
          </a:xfrm>
        </p:grpSpPr>
        <p:pic>
          <p:nvPicPr>
            <p:cNvPr id="1033" name="Picture 9" descr="C:\Users\Minna\Desktop\車窗貼紙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4233" y="9743700"/>
              <a:ext cx="1202338" cy="7694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9" name="矩形 118"/>
            <p:cNvSpPr/>
            <p:nvPr/>
          </p:nvSpPr>
          <p:spPr>
            <a:xfrm>
              <a:off x="982594" y="9883204"/>
              <a:ext cx="1233977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線圈尺寸</a:t>
              </a:r>
              <a:r>
                <a:rPr lang="zh-TW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：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3</a:t>
              </a:r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 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x</a:t>
              </a:r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 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95mm </a:t>
              </a:r>
              <a:endParaRPr lang="zh-TW" altLang="zh-TW" sz="800" dirty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  <a:p>
              <a:r>
                <a:rPr lang="zh-TW" altLang="en-US" sz="800" dirty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貼紙尺寸</a:t>
              </a:r>
              <a:r>
                <a:rPr lang="zh-TW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：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6</a:t>
              </a:r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 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x</a:t>
              </a:r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 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105mm</a:t>
              </a:r>
              <a:endParaRPr lang="zh-TW" altLang="en-US" sz="800" dirty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</p:txBody>
        </p:sp>
        <p:grpSp>
          <p:nvGrpSpPr>
            <p:cNvPr id="131" name="群組 130"/>
            <p:cNvGrpSpPr/>
            <p:nvPr/>
          </p:nvGrpSpPr>
          <p:grpSpPr>
            <a:xfrm>
              <a:off x="1060793" y="9500516"/>
              <a:ext cx="1063654" cy="246221"/>
              <a:chOff x="3734790" y="8390514"/>
              <a:chExt cx="1063654" cy="246221"/>
            </a:xfrm>
          </p:grpSpPr>
          <p:sp>
            <p:nvSpPr>
              <p:cNvPr id="132" name="橢圓 131"/>
              <p:cNvSpPr/>
              <p:nvPr/>
            </p:nvSpPr>
            <p:spPr bwMode="auto">
              <a:xfrm>
                <a:off x="3734790" y="8456484"/>
                <a:ext cx="114281" cy="114281"/>
              </a:xfrm>
              <a:prstGeom prst="ellipse">
                <a:avLst/>
              </a:prstGeom>
              <a:ln>
                <a:headEnd type="none" w="med" len="med"/>
                <a:tailEnd type="none" w="med" len="med"/>
              </a:ln>
              <a:extLst/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9536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en-US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新細明體" pitchFamily="16" charset="-120"/>
                </a:endParaRPr>
              </a:p>
            </p:txBody>
          </p:sp>
          <p:sp>
            <p:nvSpPr>
              <p:cNvPr id="134" name="矩形 133"/>
              <p:cNvSpPr/>
              <p:nvPr/>
            </p:nvSpPr>
            <p:spPr>
              <a:xfrm>
                <a:off x="3866512" y="8390514"/>
                <a:ext cx="931932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TW" altLang="en-US" sz="1000" dirty="0" smtClean="0">
                    <a:latin typeface="Century Gothic" panose="020B0502020202020204" pitchFamily="34" charset="0"/>
                    <a:ea typeface="華康細圓體(P)" panose="020F0300000000000000" pitchFamily="34" charset="-120"/>
                  </a:rPr>
                  <a:t>車窗貼紙</a:t>
                </a:r>
                <a:endParaRPr lang="zh-TW" altLang="en-US" sz="1000" dirty="0">
                  <a:latin typeface="Century Gothic" panose="020B0502020202020204" pitchFamily="34" charset="0"/>
                  <a:ea typeface="華康細圓體(P)" panose="020F0300000000000000" pitchFamily="34" charset="-120"/>
                </a:endParaRPr>
              </a:p>
            </p:txBody>
          </p:sp>
        </p:grpSp>
      </p:grpSp>
      <p:grpSp>
        <p:nvGrpSpPr>
          <p:cNvPr id="65" name="群組 64"/>
          <p:cNvGrpSpPr/>
          <p:nvPr/>
        </p:nvGrpSpPr>
        <p:grpSpPr>
          <a:xfrm>
            <a:off x="4083655" y="7586991"/>
            <a:ext cx="1371966" cy="802540"/>
            <a:chOff x="972320" y="8659068"/>
            <a:chExt cx="1371966" cy="802540"/>
          </a:xfrm>
        </p:grpSpPr>
        <p:pic>
          <p:nvPicPr>
            <p:cNvPr id="51" name="Picture 8" descr="C:\Users\Minna\Desktop\車燈貼紙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9810" y="8906234"/>
              <a:ext cx="1238654" cy="22279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3" name="矩形 52"/>
            <p:cNvSpPr/>
            <p:nvPr/>
          </p:nvSpPr>
          <p:spPr>
            <a:xfrm>
              <a:off x="972320" y="9123054"/>
              <a:ext cx="137196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線圈</a:t>
              </a:r>
              <a:r>
                <a:rPr lang="zh-TW" altLang="en-US" sz="800" dirty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尺寸</a:t>
              </a:r>
              <a:r>
                <a:rPr lang="zh-TW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：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10</a:t>
              </a:r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 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x</a:t>
              </a:r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 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93.75mm </a:t>
              </a:r>
              <a:endParaRPr lang="zh-TW" altLang="zh-TW" sz="800" dirty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  <a:p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貼紙尺寸</a:t>
              </a:r>
              <a:r>
                <a:rPr lang="zh-TW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：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25</a:t>
              </a:r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 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x</a:t>
              </a:r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 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105mm</a:t>
              </a:r>
              <a:endParaRPr lang="zh-TW" altLang="en-US" sz="800" dirty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</p:txBody>
        </p:sp>
        <p:grpSp>
          <p:nvGrpSpPr>
            <p:cNvPr id="141" name="群組 140"/>
            <p:cNvGrpSpPr/>
            <p:nvPr/>
          </p:nvGrpSpPr>
          <p:grpSpPr>
            <a:xfrm>
              <a:off x="1060793" y="8659068"/>
              <a:ext cx="1063654" cy="246221"/>
              <a:chOff x="3734790" y="8390514"/>
              <a:chExt cx="1063654" cy="246221"/>
            </a:xfrm>
          </p:grpSpPr>
          <p:sp>
            <p:nvSpPr>
              <p:cNvPr id="142" name="橢圓 141"/>
              <p:cNvSpPr/>
              <p:nvPr/>
            </p:nvSpPr>
            <p:spPr bwMode="auto">
              <a:xfrm>
                <a:off x="3734790" y="8456484"/>
                <a:ext cx="114281" cy="114281"/>
              </a:xfrm>
              <a:prstGeom prst="ellipse">
                <a:avLst/>
              </a:prstGeom>
              <a:ln>
                <a:headEnd type="none" w="med" len="med"/>
                <a:tailEnd type="none" w="med" len="med"/>
              </a:ln>
              <a:extLst/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9536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en-US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新細明體" pitchFamily="16" charset="-120"/>
                </a:endParaRPr>
              </a:p>
            </p:txBody>
          </p:sp>
          <p:sp>
            <p:nvSpPr>
              <p:cNvPr id="143" name="矩形 142"/>
              <p:cNvSpPr/>
              <p:nvPr/>
            </p:nvSpPr>
            <p:spPr>
              <a:xfrm>
                <a:off x="3866512" y="8390514"/>
                <a:ext cx="931932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TW" altLang="en-US" sz="1000" dirty="0" smtClean="0">
                    <a:latin typeface="Century Gothic" panose="020B0502020202020204" pitchFamily="34" charset="0"/>
                    <a:ea typeface="華康細圓體(P)" panose="020F0300000000000000" pitchFamily="34" charset="-120"/>
                  </a:rPr>
                  <a:t>車燈貼紙</a:t>
                </a:r>
                <a:endParaRPr lang="zh-TW" altLang="en-US" sz="1000" dirty="0">
                  <a:latin typeface="Century Gothic" panose="020B0502020202020204" pitchFamily="34" charset="0"/>
                  <a:ea typeface="華康細圓體(P)" panose="020F0300000000000000" pitchFamily="34" charset="-120"/>
                </a:endParaRPr>
              </a:p>
            </p:txBody>
          </p:sp>
        </p:grpSp>
      </p:grpSp>
      <p:pic>
        <p:nvPicPr>
          <p:cNvPr id="1031" name="Picture 7" descr="C:\Users\Minna\Desktop\UM car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555" y="7434932"/>
            <a:ext cx="1484469" cy="946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8" name="群組 137"/>
          <p:cNvGrpSpPr/>
          <p:nvPr/>
        </p:nvGrpSpPr>
        <p:grpSpPr>
          <a:xfrm>
            <a:off x="2674250" y="7630765"/>
            <a:ext cx="1148761" cy="246221"/>
            <a:chOff x="3734790" y="7963405"/>
            <a:chExt cx="1148761" cy="246221"/>
          </a:xfrm>
        </p:grpSpPr>
        <p:sp>
          <p:nvSpPr>
            <p:cNvPr id="139" name="橢圓 138"/>
            <p:cNvSpPr/>
            <p:nvPr/>
          </p:nvSpPr>
          <p:spPr bwMode="auto">
            <a:xfrm>
              <a:off x="3734790" y="8034309"/>
              <a:ext cx="114281" cy="114281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953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新細明體" pitchFamily="16" charset="-120"/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3866511" y="7963405"/>
              <a:ext cx="101704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sz="10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UHF </a:t>
              </a:r>
              <a:r>
                <a:rPr lang="zh-TW" altLang="en-US" sz="10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高頻薄卡</a:t>
              </a:r>
              <a:endParaRPr lang="zh-TW" altLang="en-US" sz="1000" dirty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</p:txBody>
        </p:sp>
      </p:grpSp>
      <p:sp>
        <p:nvSpPr>
          <p:cNvPr id="144" name="矩形 143"/>
          <p:cNvSpPr/>
          <p:nvPr/>
        </p:nvSpPr>
        <p:spPr>
          <a:xfrm>
            <a:off x="2666014" y="9245138"/>
            <a:ext cx="122322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800" dirty="0" smtClean="0">
                <a:latin typeface="Century Gothic" panose="020B0502020202020204" pitchFamily="34" charset="0"/>
                <a:ea typeface="華康細圓體(P)" panose="020F0300000000000000" pitchFamily="34" charset="-120"/>
              </a:rPr>
              <a:t>尺寸</a:t>
            </a:r>
            <a:r>
              <a:rPr lang="zh-TW" altLang="zh-TW" sz="800" dirty="0" smtClean="0">
                <a:latin typeface="Century Gothic" panose="020B0502020202020204" pitchFamily="34" charset="0"/>
                <a:ea typeface="華康細圓體(P)" panose="020F0300000000000000" pitchFamily="34" charset="-120"/>
              </a:rPr>
              <a:t>：</a:t>
            </a:r>
            <a:r>
              <a:rPr lang="en-US" altLang="zh-TW" sz="800" dirty="0" smtClean="0">
                <a:latin typeface="Century Gothic" panose="020B0502020202020204" pitchFamily="34" charset="0"/>
                <a:ea typeface="華康細圓體(P)" panose="020F0300000000000000" pitchFamily="34" charset="-120"/>
              </a:rPr>
              <a:t>54</a:t>
            </a:r>
            <a:r>
              <a:rPr lang="zh-TW" altLang="en-US" sz="800" dirty="0" smtClean="0">
                <a:latin typeface="Century Gothic" panose="020B0502020202020204" pitchFamily="34" charset="0"/>
                <a:ea typeface="華康細圓體(P)" panose="020F0300000000000000" pitchFamily="34" charset="-120"/>
              </a:rPr>
              <a:t> </a:t>
            </a:r>
            <a:r>
              <a:rPr lang="en-US" altLang="zh-TW" sz="800" dirty="0" smtClean="0">
                <a:latin typeface="Century Gothic" panose="020B0502020202020204" pitchFamily="34" charset="0"/>
                <a:ea typeface="華康細圓體(P)" panose="020F0300000000000000" pitchFamily="34" charset="-120"/>
              </a:rPr>
              <a:t>x</a:t>
            </a:r>
            <a:r>
              <a:rPr lang="zh-TW" altLang="en-US" sz="800" dirty="0" smtClean="0">
                <a:latin typeface="Century Gothic" panose="020B0502020202020204" pitchFamily="34" charset="0"/>
                <a:ea typeface="華康細圓體(P)" panose="020F0300000000000000" pitchFamily="34" charset="-120"/>
              </a:rPr>
              <a:t> </a:t>
            </a:r>
            <a:r>
              <a:rPr lang="en-US" altLang="zh-TW" sz="800" dirty="0" smtClean="0">
                <a:latin typeface="Century Gothic" panose="020B0502020202020204" pitchFamily="34" charset="0"/>
                <a:ea typeface="華康細圓體(P)" panose="020F0300000000000000" pitchFamily="34" charset="-120"/>
              </a:rPr>
              <a:t>85.5 mm </a:t>
            </a:r>
            <a:endParaRPr lang="zh-TW" altLang="zh-TW" sz="800" dirty="0">
              <a:latin typeface="Century Gothic" panose="020B0502020202020204" pitchFamily="34" charset="0"/>
              <a:ea typeface="華康細圓體(P)" panose="020F0300000000000000" pitchFamily="34" charset="-120"/>
            </a:endParaRPr>
          </a:p>
        </p:txBody>
      </p:sp>
      <p:pic>
        <p:nvPicPr>
          <p:cNvPr id="155" name="Picture 7" descr="C:\Users\Minna\Desktop\UM car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293" y="8372393"/>
            <a:ext cx="1484469" cy="946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0" name="群組 149"/>
          <p:cNvGrpSpPr/>
          <p:nvPr/>
        </p:nvGrpSpPr>
        <p:grpSpPr>
          <a:xfrm>
            <a:off x="2693731" y="8531698"/>
            <a:ext cx="1142332" cy="400110"/>
            <a:chOff x="3734790" y="8314152"/>
            <a:chExt cx="1142332" cy="400110"/>
          </a:xfrm>
        </p:grpSpPr>
        <p:sp>
          <p:nvSpPr>
            <p:cNvPr id="152" name="橢圓 151"/>
            <p:cNvSpPr/>
            <p:nvPr/>
          </p:nvSpPr>
          <p:spPr bwMode="auto">
            <a:xfrm>
              <a:off x="3734790" y="8375342"/>
              <a:ext cx="114281" cy="114281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953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新細明體" pitchFamily="16" charset="-120"/>
              </a:endParaRPr>
            </a:p>
          </p:txBody>
        </p:sp>
        <p:sp>
          <p:nvSpPr>
            <p:cNvPr id="153" name="矩形 152"/>
            <p:cNvSpPr/>
            <p:nvPr/>
          </p:nvSpPr>
          <p:spPr>
            <a:xfrm>
              <a:off x="3866511" y="8314152"/>
              <a:ext cx="101061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sz="10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UHF</a:t>
              </a:r>
              <a:r>
                <a:rPr lang="zh-TW" altLang="en-US" sz="10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 </a:t>
              </a:r>
              <a:r>
                <a:rPr lang="en-US" altLang="zh-TW" sz="10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+</a:t>
              </a:r>
              <a:r>
                <a:rPr lang="zh-TW" altLang="en-US" sz="10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 </a:t>
              </a:r>
              <a:r>
                <a:rPr lang="en-US" altLang="zh-TW" sz="1000" dirty="0" err="1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Mifare</a:t>
              </a:r>
              <a:endParaRPr lang="en-US" altLang="zh-TW" sz="1000" dirty="0" smtClean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  <a:p>
              <a:r>
                <a:rPr lang="zh-TW" altLang="en-US" sz="10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雙頻薄卡</a:t>
              </a:r>
              <a:endParaRPr lang="zh-TW" altLang="en-US" sz="1000" dirty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</p:txBody>
        </p:sp>
      </p:grpSp>
      <p:sp>
        <p:nvSpPr>
          <p:cNvPr id="163" name="Rectangle 1029"/>
          <p:cNvSpPr>
            <a:spLocks noChangeArrowheads="1"/>
          </p:cNvSpPr>
          <p:nvPr/>
        </p:nvSpPr>
        <p:spPr bwMode="auto">
          <a:xfrm>
            <a:off x="2610765" y="7124203"/>
            <a:ext cx="2731040" cy="204094"/>
          </a:xfrm>
          <a:prstGeom prst="rect">
            <a:avLst/>
          </a:prstGeom>
          <a:gradFill rotWithShape="1">
            <a:gsLst>
              <a:gs pos="0">
                <a:srgbClr val="3366CC">
                  <a:gamma/>
                  <a:shade val="46275"/>
                  <a:invGamma/>
                </a:srgbClr>
              </a:gs>
              <a:gs pos="50000">
                <a:srgbClr val="3366CC"/>
              </a:gs>
              <a:gs pos="100000">
                <a:srgbClr val="3366CC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defTabSz="995363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defTabSz="9953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/>
            <a:r>
              <a:rPr lang="zh-TW" altLang="en-US" sz="1000" b="1" dirty="0" smtClean="0">
                <a:solidFill>
                  <a:schemeClr val="bg1"/>
                </a:solidFill>
                <a:ea typeface="微軟正黑體" pitchFamily="34" charset="-120"/>
              </a:rPr>
              <a:t>感 應 式 卡 片 類 型</a:t>
            </a:r>
            <a:endParaRPr lang="zh-TW" altLang="en-US" sz="1000" b="1" dirty="0">
              <a:solidFill>
                <a:schemeClr val="bg1"/>
              </a:solidFill>
              <a:ea typeface="微軟正黑體" pitchFamily="34" charset="-120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396354" y="1680645"/>
            <a:ext cx="6984677" cy="5178223"/>
            <a:chOff x="396354" y="1680645"/>
            <a:chExt cx="6984677" cy="5178223"/>
          </a:xfrm>
        </p:grpSpPr>
        <p:pic>
          <p:nvPicPr>
            <p:cNvPr id="1032" name="Picture 4" descr="C:\Users\Minna\Desktop\MiNna\Product\Herat Product Photo\DM用小插圖\感應.png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5292799" y="2898428"/>
              <a:ext cx="299905" cy="2793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Text Box 33"/>
            <p:cNvSpPr txBox="1">
              <a:spLocks noChangeArrowheads="1"/>
            </p:cNvSpPr>
            <p:nvPr/>
          </p:nvSpPr>
          <p:spPr bwMode="auto">
            <a:xfrm>
              <a:off x="1067402" y="3694467"/>
              <a:ext cx="82586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en-US" altLang="zh-TW" sz="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HA6535A</a:t>
              </a:r>
            </a:p>
            <a:p>
              <a:pPr algn="ctr" eaLnBrk="1" hangingPunct="1"/>
              <a:r>
                <a:rPr lang="zh-TW" altLang="en-US" sz="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門禁控制卡機</a:t>
              </a:r>
              <a:r>
                <a:rPr lang="en-US" altLang="zh-TW" sz="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endParaRPr lang="en-US" altLang="zh-TW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3" name="Text Box 6"/>
            <p:cNvSpPr txBox="1">
              <a:spLocks noChangeArrowheads="1"/>
            </p:cNvSpPr>
            <p:nvPr/>
          </p:nvSpPr>
          <p:spPr bwMode="auto">
            <a:xfrm>
              <a:off x="1984068" y="2304076"/>
              <a:ext cx="73660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en-US" altLang="zh-TW" sz="800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Ethernet</a:t>
              </a:r>
            </a:p>
          </p:txBody>
        </p:sp>
        <p:sp>
          <p:nvSpPr>
            <p:cNvPr id="74" name="Freeform 1071"/>
            <p:cNvSpPr>
              <a:spLocks/>
            </p:cNvSpPr>
            <p:nvPr/>
          </p:nvSpPr>
          <p:spPr bwMode="auto">
            <a:xfrm rot="1377702">
              <a:off x="1891417" y="2098835"/>
              <a:ext cx="746973" cy="142220"/>
            </a:xfrm>
            <a:custGeom>
              <a:avLst/>
              <a:gdLst>
                <a:gd name="T0" fmla="*/ 0 w 363"/>
                <a:gd name="T1" fmla="*/ 121757886 h 151"/>
                <a:gd name="T2" fmla="*/ 428606011 w 363"/>
                <a:gd name="T3" fmla="*/ 0 h 151"/>
                <a:gd name="T4" fmla="*/ 1295343628 w 363"/>
                <a:gd name="T5" fmla="*/ 121757886 h 151"/>
                <a:gd name="T6" fmla="*/ 1728711346 w 363"/>
                <a:gd name="T7" fmla="*/ 81469974 h 15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3" h="151">
                  <a:moveTo>
                    <a:pt x="0" y="136"/>
                  </a:moveTo>
                  <a:cubicBezTo>
                    <a:pt x="22" y="68"/>
                    <a:pt x="45" y="0"/>
                    <a:pt x="90" y="0"/>
                  </a:cubicBezTo>
                  <a:cubicBezTo>
                    <a:pt x="135" y="0"/>
                    <a:pt x="227" y="121"/>
                    <a:pt x="272" y="136"/>
                  </a:cubicBezTo>
                  <a:cubicBezTo>
                    <a:pt x="317" y="151"/>
                    <a:pt x="348" y="121"/>
                    <a:pt x="363" y="91"/>
                  </a:cubicBezTo>
                </a:path>
              </a:pathLst>
            </a:custGeom>
            <a:noFill/>
            <a:ln w="28575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sz="8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5" name="Text Box 6"/>
            <p:cNvSpPr txBox="1">
              <a:spLocks noChangeArrowheads="1"/>
            </p:cNvSpPr>
            <p:nvPr/>
          </p:nvSpPr>
          <p:spPr bwMode="auto">
            <a:xfrm>
              <a:off x="1364084" y="2521995"/>
              <a:ext cx="76200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en-US" altLang="zh-TW" sz="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HC4120 TCP/IP</a:t>
              </a:r>
            </a:p>
          </p:txBody>
        </p:sp>
        <p:sp>
          <p:nvSpPr>
            <p:cNvPr id="77" name="Text Box 34"/>
            <p:cNvSpPr txBox="1">
              <a:spLocks noChangeArrowheads="1"/>
            </p:cNvSpPr>
            <p:nvPr/>
          </p:nvSpPr>
          <p:spPr bwMode="auto">
            <a:xfrm>
              <a:off x="3060689" y="3694467"/>
              <a:ext cx="64793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en-US" altLang="zh-TW" sz="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HP1506</a:t>
              </a:r>
            </a:p>
            <a:p>
              <a:pPr eaLnBrk="1" hangingPunct="1"/>
              <a:r>
                <a:rPr lang="en-US" altLang="zh-TW" sz="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I/O</a:t>
              </a:r>
              <a:r>
                <a:rPr lang="zh-TW" altLang="en-US" sz="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控制器</a:t>
              </a:r>
              <a:endParaRPr lang="en-US" altLang="zh-TW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8" name="Line 41"/>
            <p:cNvSpPr>
              <a:spLocks noChangeShapeType="1"/>
            </p:cNvSpPr>
            <p:nvPr/>
          </p:nvSpPr>
          <p:spPr bwMode="auto">
            <a:xfrm>
              <a:off x="1326099" y="2788670"/>
              <a:ext cx="0" cy="847786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TW" altLang="en-US" sz="8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79" name="Picture 50" descr="j0360600[1]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2575" y="1908576"/>
              <a:ext cx="879410" cy="582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0" name="Text Box 11"/>
            <p:cNvSpPr txBox="1">
              <a:spLocks noChangeArrowheads="1"/>
            </p:cNvSpPr>
            <p:nvPr/>
          </p:nvSpPr>
          <p:spPr bwMode="auto">
            <a:xfrm>
              <a:off x="3417420" y="2073244"/>
              <a:ext cx="100806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en-US" altLang="zh-TW" sz="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HEART </a:t>
              </a:r>
              <a:br>
                <a:rPr lang="en-US" altLang="zh-TW" sz="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門禁管理軟體</a:t>
              </a:r>
            </a:p>
          </p:txBody>
        </p:sp>
        <p:sp>
          <p:nvSpPr>
            <p:cNvPr id="84" name="Line 31"/>
            <p:cNvSpPr>
              <a:spLocks noChangeShapeType="1"/>
            </p:cNvSpPr>
            <p:nvPr/>
          </p:nvSpPr>
          <p:spPr bwMode="auto">
            <a:xfrm>
              <a:off x="1434455" y="3546500"/>
              <a:ext cx="2802803" cy="0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TW" altLang="en-US" sz="7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5" name="Text Box 6"/>
            <p:cNvSpPr txBox="1">
              <a:spLocks noChangeArrowheads="1"/>
            </p:cNvSpPr>
            <p:nvPr/>
          </p:nvSpPr>
          <p:spPr bwMode="auto">
            <a:xfrm>
              <a:off x="1309882" y="2923767"/>
              <a:ext cx="503237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en-US" altLang="zh-TW" sz="800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RS485</a:t>
              </a:r>
            </a:p>
          </p:txBody>
        </p:sp>
        <p:sp>
          <p:nvSpPr>
            <p:cNvPr id="94" name="Text Box 6"/>
            <p:cNvSpPr txBox="1">
              <a:spLocks noChangeArrowheads="1"/>
            </p:cNvSpPr>
            <p:nvPr/>
          </p:nvSpPr>
          <p:spPr bwMode="auto">
            <a:xfrm>
              <a:off x="2111602" y="3079938"/>
              <a:ext cx="65726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en-US" altLang="zh-TW" sz="800" dirty="0" smtClean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Weigand</a:t>
              </a:r>
              <a:endParaRPr lang="en-US" altLang="zh-TW" sz="800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5" name="Freeform 49"/>
            <p:cNvSpPr>
              <a:spLocks/>
            </p:cNvSpPr>
            <p:nvPr/>
          </p:nvSpPr>
          <p:spPr bwMode="auto">
            <a:xfrm rot="21322551">
              <a:off x="1360048" y="2138233"/>
              <a:ext cx="225843" cy="329643"/>
            </a:xfrm>
            <a:custGeom>
              <a:avLst/>
              <a:gdLst>
                <a:gd name="T0" fmla="*/ 2147483647 w 484"/>
                <a:gd name="T1" fmla="*/ 0 h 771"/>
                <a:gd name="T2" fmla="*/ 2147483647 w 484"/>
                <a:gd name="T3" fmla="*/ 2147483647 h 771"/>
                <a:gd name="T4" fmla="*/ 2147483647 w 484"/>
                <a:gd name="T5" fmla="*/ 2147483647 h 771"/>
                <a:gd name="T6" fmla="*/ 2147483647 w 484"/>
                <a:gd name="T7" fmla="*/ 2147483647 h 77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84"/>
                <a:gd name="T13" fmla="*/ 0 h 771"/>
                <a:gd name="T14" fmla="*/ 484 w 484"/>
                <a:gd name="T15" fmla="*/ 771 h 77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84" h="771">
                  <a:moveTo>
                    <a:pt x="378" y="0"/>
                  </a:moveTo>
                  <a:cubicBezTo>
                    <a:pt x="189" y="56"/>
                    <a:pt x="0" y="113"/>
                    <a:pt x="15" y="181"/>
                  </a:cubicBezTo>
                  <a:cubicBezTo>
                    <a:pt x="30" y="249"/>
                    <a:pt x="454" y="310"/>
                    <a:pt x="469" y="408"/>
                  </a:cubicBezTo>
                  <a:cubicBezTo>
                    <a:pt x="484" y="506"/>
                    <a:pt x="295" y="638"/>
                    <a:pt x="106" y="771"/>
                  </a:cubicBezTo>
                </a:path>
              </a:pathLst>
            </a:custGeom>
            <a:noFill/>
            <a:ln w="28575" cmpd="sng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 sz="800"/>
            </a:p>
          </p:txBody>
        </p:sp>
        <p:sp>
          <p:nvSpPr>
            <p:cNvPr id="96" name="Text Box 6"/>
            <p:cNvSpPr txBox="1">
              <a:spLocks noChangeArrowheads="1"/>
            </p:cNvSpPr>
            <p:nvPr/>
          </p:nvSpPr>
          <p:spPr bwMode="auto">
            <a:xfrm>
              <a:off x="1498848" y="1825268"/>
              <a:ext cx="40957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en-US" altLang="zh-TW" sz="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HUB</a:t>
              </a:r>
            </a:p>
          </p:txBody>
        </p:sp>
        <p:pic>
          <p:nvPicPr>
            <p:cNvPr id="97" name="Picture 1384" descr="HUB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3759" y="1978080"/>
              <a:ext cx="4699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52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2719" y="2490933"/>
              <a:ext cx="279400" cy="411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9" name="Text Box 6"/>
            <p:cNvSpPr txBox="1">
              <a:spLocks noChangeArrowheads="1"/>
            </p:cNvSpPr>
            <p:nvPr/>
          </p:nvSpPr>
          <p:spPr bwMode="auto">
            <a:xfrm>
              <a:off x="978827" y="2225730"/>
              <a:ext cx="73660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en-US" altLang="zh-TW" sz="800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Ethernet</a:t>
              </a:r>
            </a:p>
          </p:txBody>
        </p:sp>
        <p:sp>
          <p:nvSpPr>
            <p:cNvPr id="104" name="Text Box 34"/>
            <p:cNvSpPr txBox="1">
              <a:spLocks noChangeArrowheads="1"/>
            </p:cNvSpPr>
            <p:nvPr/>
          </p:nvSpPr>
          <p:spPr bwMode="auto">
            <a:xfrm>
              <a:off x="4279023" y="2521995"/>
              <a:ext cx="697627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長距離讀頭</a:t>
              </a:r>
              <a:endParaRPr lang="en-US" altLang="zh-TW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106" name="肘形接點 105"/>
            <p:cNvCxnSpPr/>
            <p:nvPr/>
          </p:nvCxnSpPr>
          <p:spPr bwMode="auto">
            <a:xfrm rot="10800000" flipV="1">
              <a:off x="1472971" y="2826420"/>
              <a:ext cx="3567713" cy="469925"/>
            </a:xfrm>
            <a:prstGeom prst="bentConnector3">
              <a:avLst>
                <a:gd name="adj1" fmla="val 50000"/>
              </a:avLst>
            </a:prstGeom>
            <a:solidFill>
              <a:schemeClr val="accent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pic>
          <p:nvPicPr>
            <p:cNvPr id="109" name="Picture 38" descr="1506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29196" y="3397474"/>
              <a:ext cx="352425" cy="276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724" descr="HA6535A-black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0748" y="3221303"/>
              <a:ext cx="315627" cy="469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圖片 122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4422" y="2961018"/>
              <a:ext cx="785979" cy="830450"/>
            </a:xfrm>
            <a:prstGeom prst="rect">
              <a:avLst/>
            </a:prstGeom>
          </p:spPr>
        </p:pic>
        <p:sp>
          <p:nvSpPr>
            <p:cNvPr id="159" name="Rectangle 848"/>
            <p:cNvSpPr>
              <a:spLocks noChangeArrowheads="1"/>
            </p:cNvSpPr>
            <p:nvPr/>
          </p:nvSpPr>
          <p:spPr bwMode="auto">
            <a:xfrm>
              <a:off x="1044327" y="4044981"/>
              <a:ext cx="6075855" cy="2400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defTabSz="995363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defTabSz="995363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defTabSz="995363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defTabSz="995363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defTabSz="995363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kumimoji="0" lang="en-US" altLang="zh-TW" sz="800" dirty="0">
                  <a:solidFill>
                    <a:schemeClr val="bg2"/>
                  </a:solidFill>
                  <a:latin typeface="微軟正黑體" pitchFamily="34" charset="-120"/>
                  <a:ea typeface="微軟正黑體" pitchFamily="34" charset="-120"/>
                </a:rPr>
                <a:t>※ </a:t>
              </a:r>
              <a:r>
                <a:rPr kumimoji="0" lang="en-US" altLang="zh-TW" sz="800" dirty="0" smtClean="0">
                  <a:solidFill>
                    <a:schemeClr val="bg2"/>
                  </a:solidFill>
                  <a:latin typeface="微軟正黑體" pitchFamily="34" charset="-120"/>
                  <a:ea typeface="微軟正黑體" pitchFamily="34" charset="-120"/>
                </a:rPr>
                <a:t>HC4120</a:t>
              </a:r>
              <a:r>
                <a:rPr kumimoji="0" lang="zh-TW" altLang="en-US" sz="800" dirty="0">
                  <a:solidFill>
                    <a:schemeClr val="bg2"/>
                  </a:solidFill>
                  <a:latin typeface="微軟正黑體" pitchFamily="34" charset="-120"/>
                  <a:ea typeface="微軟正黑體" pitchFamily="34" charset="-120"/>
                </a:rPr>
                <a:t>有雙埠，每一埠最多可支援</a:t>
              </a:r>
              <a:r>
                <a:rPr kumimoji="0" lang="en-US" altLang="zh-TW" sz="800" dirty="0">
                  <a:solidFill>
                    <a:schemeClr val="bg2"/>
                  </a:solidFill>
                  <a:latin typeface="微軟正黑體" pitchFamily="34" charset="-120"/>
                  <a:ea typeface="微軟正黑體" pitchFamily="34" charset="-120"/>
                </a:rPr>
                <a:t>20</a:t>
              </a:r>
              <a:r>
                <a:rPr kumimoji="0" lang="zh-TW" altLang="en-US" sz="800" dirty="0" smtClean="0">
                  <a:solidFill>
                    <a:schemeClr val="bg2"/>
                  </a:solidFill>
                  <a:latin typeface="微軟正黑體" pitchFamily="34" charset="-120"/>
                  <a:ea typeface="微軟正黑體" pitchFamily="34" charset="-120"/>
                </a:rPr>
                <a:t>台卡機</a:t>
              </a:r>
              <a:endParaRPr kumimoji="0" lang="en-US" altLang="zh-TW" sz="800" dirty="0" smtClean="0">
                <a:solidFill>
                  <a:schemeClr val="bg2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6" name="Text Box 34"/>
            <p:cNvSpPr txBox="1">
              <a:spLocks noChangeArrowheads="1"/>
            </p:cNvSpPr>
            <p:nvPr/>
          </p:nvSpPr>
          <p:spPr bwMode="auto">
            <a:xfrm>
              <a:off x="4461888" y="6313001"/>
              <a:ext cx="13580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zh-TW" altLang="en-US" sz="800" dirty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車輛時速建議</a:t>
              </a:r>
              <a:r>
                <a:rPr lang="en-US" altLang="zh-TW" sz="800" dirty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: 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10Km </a:t>
              </a:r>
              <a:r>
                <a:rPr lang="zh-TW" altLang="en-US" sz="800" dirty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以下</a:t>
              </a:r>
              <a:endParaRPr lang="en-US" altLang="zh-TW" sz="800" dirty="0" smtClean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</p:txBody>
        </p:sp>
        <p:sp>
          <p:nvSpPr>
            <p:cNvPr id="2" name="矩形 1"/>
            <p:cNvSpPr/>
            <p:nvPr/>
          </p:nvSpPr>
          <p:spPr bwMode="auto">
            <a:xfrm>
              <a:off x="2620654" y="4743751"/>
              <a:ext cx="107960" cy="1691888"/>
            </a:xfrm>
            <a:prstGeom prst="rect">
              <a:avLst/>
            </a:pr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953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新細明體" pitchFamily="16" charset="-120"/>
              </a:endParaRPr>
            </a:p>
          </p:txBody>
        </p:sp>
        <p:sp>
          <p:nvSpPr>
            <p:cNvPr id="45" name="Text Box 33"/>
            <p:cNvSpPr txBox="1">
              <a:spLocks noChangeArrowheads="1"/>
            </p:cNvSpPr>
            <p:nvPr/>
          </p:nvSpPr>
          <p:spPr bwMode="auto">
            <a:xfrm>
              <a:off x="2718707" y="5939516"/>
              <a:ext cx="857927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建議安裝高度</a:t>
              </a:r>
              <a:endParaRPr lang="en-US" altLang="zh-TW" sz="800" dirty="0" smtClean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  <a:p>
              <a:pPr eaLnBrk="1" hangingPunct="1"/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1.8~2.2</a:t>
              </a:r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公尺</a:t>
              </a:r>
              <a:endParaRPr lang="en-US" altLang="zh-TW" sz="800" dirty="0" smtClean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  <a:p>
              <a:pPr eaLnBrk="1" hangingPunct="1"/>
              <a:r>
                <a:rPr lang="en-US" altLang="zh-TW" sz="6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(</a:t>
              </a:r>
              <a:r>
                <a:rPr lang="zh-TW" altLang="en-US" sz="6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不可低於標籤高度</a:t>
              </a:r>
              <a:r>
                <a:rPr lang="en-US" altLang="zh-TW" sz="6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)</a:t>
              </a:r>
              <a:endParaRPr lang="en-US" altLang="zh-TW" sz="600" dirty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</p:txBody>
        </p:sp>
        <p:cxnSp>
          <p:nvCxnSpPr>
            <p:cNvPr id="48" name="直線接點 47"/>
            <p:cNvCxnSpPr/>
            <p:nvPr/>
          </p:nvCxnSpPr>
          <p:spPr bwMode="auto">
            <a:xfrm>
              <a:off x="3180680" y="4871405"/>
              <a:ext cx="983742" cy="67970"/>
            </a:xfrm>
            <a:prstGeom prst="line">
              <a:avLst/>
            </a:prstGeom>
            <a:solidFill>
              <a:schemeClr val="accent1"/>
            </a:solidFill>
            <a:ln w="3175" cap="flat" cmpd="sng" algn="ctr">
              <a:solidFill>
                <a:schemeClr val="bg1">
                  <a:lumMod val="50000"/>
                </a:schemeClr>
              </a:solidFill>
              <a:prstDash val="lg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0" name="直線接點 49"/>
            <p:cNvCxnSpPr/>
            <p:nvPr/>
          </p:nvCxnSpPr>
          <p:spPr bwMode="auto">
            <a:xfrm>
              <a:off x="3072978" y="5373351"/>
              <a:ext cx="635645" cy="432688"/>
            </a:xfrm>
            <a:prstGeom prst="line">
              <a:avLst/>
            </a:prstGeom>
            <a:solidFill>
              <a:schemeClr val="accent1"/>
            </a:solidFill>
            <a:ln w="3175" cap="flat" cmpd="sng" algn="ctr">
              <a:solidFill>
                <a:schemeClr val="bg1">
                  <a:lumMod val="50000"/>
                </a:schemeClr>
              </a:solidFill>
              <a:prstDash val="lg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54" name="Text Box 33"/>
            <p:cNvSpPr txBox="1">
              <a:spLocks noChangeArrowheads="1"/>
            </p:cNvSpPr>
            <p:nvPr/>
          </p:nvSpPr>
          <p:spPr bwMode="auto">
            <a:xfrm>
              <a:off x="3602409" y="5187430"/>
              <a:ext cx="1292341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感應放射角度約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15~20</a:t>
              </a:r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度</a:t>
              </a:r>
              <a:endParaRPr lang="en-US" altLang="zh-TW" sz="800" dirty="0" smtClean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</p:txBody>
        </p:sp>
        <p:pic>
          <p:nvPicPr>
            <p:cNvPr id="55" name="Picture 2" descr="C:\Users\Minna\Desktop\MiNna\Product\Herat Product Photo\DM用小插圖\7.gi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5705" y="5565719"/>
              <a:ext cx="1065342" cy="6253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Picture 4" descr="C:\Users\Minna\Desktop\MiNna\Product\Herat Product Photo\DM用小插圖\感應.pn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7988" b="29637"/>
            <a:stretch/>
          </p:blipFill>
          <p:spPr bwMode="auto">
            <a:xfrm rot="9557913">
              <a:off x="3294261" y="5055629"/>
              <a:ext cx="423888" cy="3857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" name="Text Box 33"/>
            <p:cNvSpPr txBox="1">
              <a:spLocks noChangeArrowheads="1"/>
            </p:cNvSpPr>
            <p:nvPr/>
          </p:nvSpPr>
          <p:spPr bwMode="auto">
            <a:xfrm>
              <a:off x="5465139" y="4633904"/>
              <a:ext cx="91242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避免</a:t>
              </a:r>
              <a:r>
                <a: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20</a:t>
              </a:r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公尺內有</a:t>
              </a:r>
              <a:endParaRPr lang="en-US" altLang="zh-TW" sz="800" dirty="0" smtClean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  <a:p>
              <a:pPr eaLnBrk="1" hangingPunct="1"/>
              <a:r>
                <a:rPr lang="zh-TW" altLang="en-US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rPr>
                <a:t>大面積金屬牆面</a:t>
              </a:r>
              <a:endParaRPr lang="en-US" altLang="zh-TW" sz="800" dirty="0">
                <a:latin typeface="Century Gothic" panose="020B0502020202020204" pitchFamily="34" charset="0"/>
                <a:ea typeface="華康細圓體(P)" panose="020F0300000000000000" pitchFamily="34" charset="-120"/>
              </a:endParaRPr>
            </a:p>
          </p:txBody>
        </p:sp>
        <p:grpSp>
          <p:nvGrpSpPr>
            <p:cNvPr id="39" name="群組 38"/>
            <p:cNvGrpSpPr/>
            <p:nvPr/>
          </p:nvGrpSpPr>
          <p:grpSpPr>
            <a:xfrm>
              <a:off x="1031900" y="5336578"/>
              <a:ext cx="732507" cy="732507"/>
              <a:chOff x="2988543" y="4781336"/>
              <a:chExt cx="539379" cy="539379"/>
            </a:xfrm>
          </p:grpSpPr>
          <p:pic>
            <p:nvPicPr>
              <p:cNvPr id="31" name="圖片 30"/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88543" y="4781336"/>
                <a:ext cx="539379" cy="539379"/>
              </a:xfrm>
              <a:prstGeom prst="rect">
                <a:avLst/>
              </a:prstGeom>
            </p:spPr>
          </p:pic>
          <p:grpSp>
            <p:nvGrpSpPr>
              <p:cNvPr id="82" name="群組 81"/>
              <p:cNvGrpSpPr/>
              <p:nvPr/>
            </p:nvGrpSpPr>
            <p:grpSpPr>
              <a:xfrm>
                <a:off x="3203083" y="4952263"/>
                <a:ext cx="255035" cy="258522"/>
                <a:chOff x="5623213" y="4950956"/>
                <a:chExt cx="240348" cy="243635"/>
              </a:xfrm>
            </p:grpSpPr>
            <p:cxnSp>
              <p:nvCxnSpPr>
                <p:cNvPr id="83" name="直線接點 82"/>
                <p:cNvCxnSpPr/>
                <p:nvPr/>
              </p:nvCxnSpPr>
              <p:spPr bwMode="auto">
                <a:xfrm>
                  <a:off x="5623213" y="4950956"/>
                  <a:ext cx="240348" cy="243634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cxnSp>
              <p:nvCxnSpPr>
                <p:cNvPr id="87" name="直線接點 86"/>
                <p:cNvCxnSpPr/>
                <p:nvPr/>
              </p:nvCxnSpPr>
              <p:spPr bwMode="auto">
                <a:xfrm flipH="1">
                  <a:off x="5623213" y="4950957"/>
                  <a:ext cx="224999" cy="243634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</p:grpSp>
        </p:grpSp>
        <p:grpSp>
          <p:nvGrpSpPr>
            <p:cNvPr id="46" name="群組 45"/>
            <p:cNvGrpSpPr/>
            <p:nvPr/>
          </p:nvGrpSpPr>
          <p:grpSpPr>
            <a:xfrm>
              <a:off x="1541148" y="4758992"/>
              <a:ext cx="655307" cy="536160"/>
              <a:chOff x="1609596" y="4835796"/>
              <a:chExt cx="655307" cy="536160"/>
            </a:xfrm>
          </p:grpSpPr>
          <p:pic>
            <p:nvPicPr>
              <p:cNvPr id="33" name="Picture 2" descr="C:\Users\Minna\Desktop\冷氣.png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09596" y="4835796"/>
                <a:ext cx="655307" cy="5361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91" name="群組 90"/>
              <p:cNvGrpSpPr/>
              <p:nvPr/>
            </p:nvGrpSpPr>
            <p:grpSpPr>
              <a:xfrm>
                <a:off x="1824544" y="4986949"/>
                <a:ext cx="346353" cy="351088"/>
                <a:chOff x="5623213" y="4950956"/>
                <a:chExt cx="240348" cy="243635"/>
              </a:xfrm>
            </p:grpSpPr>
            <p:cxnSp>
              <p:nvCxnSpPr>
                <p:cNvPr id="92" name="直線接點 91"/>
                <p:cNvCxnSpPr/>
                <p:nvPr/>
              </p:nvCxnSpPr>
              <p:spPr bwMode="auto">
                <a:xfrm>
                  <a:off x="5623213" y="4950956"/>
                  <a:ext cx="240348" cy="243634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cxnSp>
              <p:nvCxnSpPr>
                <p:cNvPr id="93" name="直線接點 92"/>
                <p:cNvCxnSpPr/>
                <p:nvPr/>
              </p:nvCxnSpPr>
              <p:spPr bwMode="auto">
                <a:xfrm flipH="1">
                  <a:off x="5623213" y="4950957"/>
                  <a:ext cx="224999" cy="243634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</p:grpSp>
        </p:grpSp>
        <p:grpSp>
          <p:nvGrpSpPr>
            <p:cNvPr id="34" name="群組 33"/>
            <p:cNvGrpSpPr/>
            <p:nvPr/>
          </p:nvGrpSpPr>
          <p:grpSpPr>
            <a:xfrm>
              <a:off x="1931394" y="5465336"/>
              <a:ext cx="534571" cy="595471"/>
              <a:chOff x="4597973" y="4799275"/>
              <a:chExt cx="393630" cy="438473"/>
            </a:xfrm>
          </p:grpSpPr>
          <p:pic>
            <p:nvPicPr>
              <p:cNvPr id="1028" name="Picture 4" descr="C:\Users\Minna\Desktop\基地台.png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7973" y="4799275"/>
                <a:ext cx="393630" cy="43847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00" name="群組 99"/>
              <p:cNvGrpSpPr/>
              <p:nvPr/>
            </p:nvGrpSpPr>
            <p:grpSpPr>
              <a:xfrm>
                <a:off x="4705952" y="4939774"/>
                <a:ext cx="255035" cy="258522"/>
                <a:chOff x="5623213" y="4950956"/>
                <a:chExt cx="240348" cy="243635"/>
              </a:xfrm>
            </p:grpSpPr>
            <p:cxnSp>
              <p:nvCxnSpPr>
                <p:cNvPr id="102" name="直線接點 101"/>
                <p:cNvCxnSpPr/>
                <p:nvPr/>
              </p:nvCxnSpPr>
              <p:spPr bwMode="auto">
                <a:xfrm>
                  <a:off x="5623213" y="4950956"/>
                  <a:ext cx="240348" cy="243634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cxnSp>
              <p:nvCxnSpPr>
                <p:cNvPr id="103" name="直線接點 102"/>
                <p:cNvCxnSpPr/>
                <p:nvPr/>
              </p:nvCxnSpPr>
              <p:spPr bwMode="auto">
                <a:xfrm flipH="1">
                  <a:off x="5623213" y="4950957"/>
                  <a:ext cx="224999" cy="243634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</p:grpSp>
        </p:grpSp>
        <p:sp>
          <p:nvSpPr>
            <p:cNvPr id="105" name="Text Box 33"/>
            <p:cNvSpPr txBox="1">
              <a:spLocks noChangeArrowheads="1"/>
            </p:cNvSpPr>
            <p:nvPr/>
          </p:nvSpPr>
          <p:spPr bwMode="auto">
            <a:xfrm>
              <a:off x="996707" y="6066780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zh-TW" altLang="en-US" sz="800" dirty="0" smtClean="0">
                  <a:latin typeface="華康細圓體(P)" panose="020F0300000000000000" pitchFamily="34" charset="-120"/>
                  <a:ea typeface="華康細圓體(P)" panose="020F0300000000000000" pitchFamily="34" charset="-120"/>
                </a:rPr>
                <a:t>安裝位置盡量遠離</a:t>
              </a:r>
              <a:endParaRPr lang="en-US" altLang="zh-TW" sz="800" dirty="0" smtClean="0">
                <a:latin typeface="華康細圓體(P)" panose="020F0300000000000000" pitchFamily="34" charset="-120"/>
                <a:ea typeface="華康細圓體(P)" panose="020F0300000000000000" pitchFamily="34" charset="-120"/>
              </a:endParaRPr>
            </a:p>
            <a:p>
              <a:pPr eaLnBrk="1" hangingPunct="1"/>
              <a:r>
                <a:rPr lang="zh-TW" altLang="en-US" sz="800" dirty="0" smtClean="0">
                  <a:latin typeface="華康細圓體(P)" panose="020F0300000000000000" pitchFamily="34" charset="-120"/>
                  <a:ea typeface="華康細圓體(P)" panose="020F0300000000000000" pitchFamily="34" charset="-120"/>
                </a:rPr>
                <a:t>冷氣、基地台、抽水馬達等</a:t>
              </a:r>
              <a:endParaRPr lang="en-US" altLang="zh-TW" sz="800" dirty="0" smtClean="0">
                <a:latin typeface="華康細圓體(P)" panose="020F0300000000000000" pitchFamily="34" charset="-120"/>
                <a:ea typeface="華康細圓體(P)" panose="020F0300000000000000" pitchFamily="34" charset="-120"/>
              </a:endParaRPr>
            </a:p>
            <a:p>
              <a:pPr eaLnBrk="1" hangingPunct="1"/>
              <a:r>
                <a:rPr lang="zh-TW" altLang="en-US" sz="800" dirty="0">
                  <a:latin typeface="華康細圓體(P)" panose="020F0300000000000000" pitchFamily="34" charset="-120"/>
                  <a:ea typeface="華康細圓體(P)" panose="020F0300000000000000" pitchFamily="34" charset="-120"/>
                </a:rPr>
                <a:t>避免引響感應距離</a:t>
              </a:r>
              <a:endParaRPr lang="en-US" altLang="zh-TW" sz="800" dirty="0">
                <a:latin typeface="華康細圓體(P)" panose="020F0300000000000000" pitchFamily="34" charset="-120"/>
                <a:ea typeface="華康細圓體(P)" panose="020F0300000000000000" pitchFamily="34" charset="-120"/>
              </a:endParaRPr>
            </a:p>
          </p:txBody>
        </p:sp>
        <p:sp>
          <p:nvSpPr>
            <p:cNvPr id="107" name="Line 596"/>
            <p:cNvSpPr>
              <a:spLocks noChangeShapeType="1"/>
            </p:cNvSpPr>
            <p:nvPr/>
          </p:nvSpPr>
          <p:spPr bwMode="auto">
            <a:xfrm flipH="1">
              <a:off x="645220" y="2490933"/>
              <a:ext cx="0" cy="19916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TW" altLang="en-US"/>
            </a:p>
          </p:txBody>
        </p:sp>
        <p:sp>
          <p:nvSpPr>
            <p:cNvPr id="17" name="Rectangle 595"/>
            <p:cNvSpPr>
              <a:spLocks noChangeArrowheads="1"/>
            </p:cNvSpPr>
            <p:nvPr/>
          </p:nvSpPr>
          <p:spPr bwMode="auto">
            <a:xfrm rot="5400000">
              <a:off x="180811" y="1999848"/>
              <a:ext cx="928819" cy="290414"/>
            </a:xfrm>
            <a:prstGeom prst="rect">
              <a:avLst/>
            </a:prstGeom>
            <a:gradFill rotWithShape="1">
              <a:gsLst>
                <a:gs pos="0">
                  <a:srgbClr val="3366CC">
                    <a:gamma/>
                    <a:shade val="46275"/>
                    <a:invGamma/>
                  </a:srgbClr>
                </a:gs>
                <a:gs pos="50000">
                  <a:srgbClr val="3366CC"/>
                </a:gs>
                <a:gs pos="100000">
                  <a:srgbClr val="3366CC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>
              <a:lvl1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1pPr>
              <a:lvl2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2pPr>
              <a:lvl3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3pPr>
              <a:lvl4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4pPr>
              <a:lvl5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5pPr>
              <a:lvl6pPr defTabSz="995363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6pPr>
              <a:lvl7pPr defTabSz="995363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7pPr>
              <a:lvl8pPr defTabSz="995363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8pPr>
              <a:lvl9pPr defTabSz="995363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9pPr>
            </a:lstStyle>
            <a:p>
              <a:pPr algn="ctr"/>
              <a:r>
                <a:rPr lang="zh-TW" altLang="en-US" sz="11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</a:t>
              </a:r>
              <a:endParaRPr lang="en-US" altLang="zh-TW" sz="11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1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統</a:t>
              </a:r>
              <a:endParaRPr lang="en-US" altLang="zh-TW" sz="11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1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應</a:t>
              </a:r>
              <a:endParaRPr lang="en-US" altLang="zh-TW" sz="11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1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用</a:t>
              </a:r>
              <a:endParaRPr lang="en-US" altLang="zh-TW" sz="11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1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圖</a:t>
              </a:r>
              <a:endParaRPr lang="zh-TW" altLang="en-US" sz="11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0" name="Line 597"/>
            <p:cNvSpPr>
              <a:spLocks noChangeShapeType="1"/>
            </p:cNvSpPr>
            <p:nvPr/>
          </p:nvSpPr>
          <p:spPr bwMode="auto">
            <a:xfrm>
              <a:off x="446615" y="4338588"/>
              <a:ext cx="69344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lnSpc>
                  <a:spcPts val="2000"/>
                </a:lnSpc>
              </a:pPr>
              <a:endParaRPr lang="zh-TW" altLang="en-US" sz="1200"/>
            </a:p>
          </p:txBody>
        </p:sp>
        <p:sp>
          <p:nvSpPr>
            <p:cNvPr id="111" name="Line 596"/>
            <p:cNvSpPr>
              <a:spLocks noChangeShapeType="1"/>
            </p:cNvSpPr>
            <p:nvPr/>
          </p:nvSpPr>
          <p:spPr bwMode="auto">
            <a:xfrm flipH="1">
              <a:off x="7187163" y="4194572"/>
              <a:ext cx="0" cy="26642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TW" altLang="en-US"/>
            </a:p>
          </p:txBody>
        </p:sp>
        <p:grpSp>
          <p:nvGrpSpPr>
            <p:cNvPr id="5" name="群組 4"/>
            <p:cNvGrpSpPr/>
            <p:nvPr/>
          </p:nvGrpSpPr>
          <p:grpSpPr>
            <a:xfrm>
              <a:off x="6156895" y="4698628"/>
              <a:ext cx="891279" cy="1737011"/>
              <a:chOff x="6228903" y="4698628"/>
              <a:chExt cx="891279" cy="1737011"/>
            </a:xfrm>
          </p:grpSpPr>
          <p:sp>
            <p:nvSpPr>
              <p:cNvPr id="58" name="矩形 57"/>
              <p:cNvSpPr/>
              <p:nvPr/>
            </p:nvSpPr>
            <p:spPr bwMode="auto">
              <a:xfrm>
                <a:off x="6228903" y="4698628"/>
                <a:ext cx="891279" cy="1737011"/>
              </a:xfrm>
              <a:prstGeom prst="rect">
                <a:avLst/>
              </a:prstGeom>
              <a:ln>
                <a:headEnd type="none" w="med" len="med"/>
                <a:tailEnd type="none" w="med" len="med"/>
              </a:ln>
              <a:scene3d>
                <a:camera prst="isometricOffAxis1Left"/>
                <a:lightRig rig="threePt" dir="t">
                  <a:rot lat="0" lon="0" rev="1200000"/>
                </a:lightRig>
              </a:scene3d>
              <a:sp3d>
                <a:bevelT w="63500" h="25400"/>
              </a:sp3d>
              <a:extLst/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95363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en-US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新細明體" pitchFamily="16" charset="-120"/>
                </a:endParaRPr>
              </a:p>
            </p:txBody>
          </p:sp>
          <p:sp>
            <p:nvSpPr>
              <p:cNvPr id="59" name="Text Box 33"/>
              <p:cNvSpPr txBox="1">
                <a:spLocks noChangeArrowheads="1"/>
              </p:cNvSpPr>
              <p:nvPr/>
            </p:nvSpPr>
            <p:spPr bwMode="auto">
              <a:xfrm>
                <a:off x="6530913" y="5279055"/>
                <a:ext cx="287258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 sz="2000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1pPr>
                <a:lvl2pPr marL="742950" indent="-285750" eaLnBrk="0" hangingPunct="0">
                  <a:defRPr kumimoji="1" sz="2000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2pPr>
                <a:lvl3pPr marL="1143000" indent="-228600" eaLnBrk="0" hangingPunct="0">
                  <a:defRPr kumimoji="1" sz="2000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3pPr>
                <a:lvl4pPr marL="1600200" indent="-228600" eaLnBrk="0" hangingPunct="0">
                  <a:defRPr kumimoji="1" sz="2000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4pPr>
                <a:lvl5pPr marL="2057400" indent="-228600" eaLnBrk="0" hangingPunct="0">
                  <a:defRPr kumimoji="1" sz="2000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000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000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000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000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9pPr>
              </a:lstStyle>
              <a:p>
                <a:pPr eaLnBrk="1" hangingPunct="1"/>
                <a:r>
                  <a:rPr lang="zh-TW" altLang="en-US" sz="800" dirty="0" smtClean="0">
                    <a:latin typeface="Century Gothic" panose="020B0502020202020204" pitchFamily="34" charset="0"/>
                    <a:ea typeface="華康細圓體(P)" panose="020F0300000000000000" pitchFamily="34" charset="-120"/>
                  </a:rPr>
                  <a:t>金</a:t>
                </a:r>
                <a:endPara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endParaRPr>
              </a:p>
              <a:p>
                <a:pPr eaLnBrk="1" hangingPunct="1"/>
                <a:r>
                  <a:rPr lang="zh-TW" altLang="en-US" sz="800" dirty="0" smtClean="0">
                    <a:latin typeface="Century Gothic" panose="020B0502020202020204" pitchFamily="34" charset="0"/>
                    <a:ea typeface="華康細圓體(P)" panose="020F0300000000000000" pitchFamily="34" charset="-120"/>
                  </a:rPr>
                  <a:t>屬</a:t>
                </a:r>
                <a:endPara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endParaRPr>
              </a:p>
              <a:p>
                <a:pPr eaLnBrk="1" hangingPunct="1"/>
                <a:r>
                  <a:rPr lang="zh-TW" altLang="en-US" sz="800" dirty="0" smtClean="0">
                    <a:latin typeface="Century Gothic" panose="020B0502020202020204" pitchFamily="34" charset="0"/>
                    <a:ea typeface="華康細圓體(P)" panose="020F0300000000000000" pitchFamily="34" charset="-120"/>
                  </a:rPr>
                  <a:t>牆</a:t>
                </a:r>
                <a:endPara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endParaRPr>
              </a:p>
              <a:p>
                <a:pPr eaLnBrk="1" hangingPunct="1"/>
                <a:r>
                  <a:rPr lang="zh-TW" altLang="en-US" sz="800" dirty="0" smtClean="0">
                    <a:latin typeface="Century Gothic" panose="020B0502020202020204" pitchFamily="34" charset="0"/>
                    <a:ea typeface="華康細圓體(P)" panose="020F0300000000000000" pitchFamily="34" charset="-120"/>
                  </a:rPr>
                  <a:t>面</a:t>
                </a:r>
                <a:endParaRPr lang="en-US" altLang="zh-TW" sz="800" dirty="0" smtClean="0">
                  <a:latin typeface="Century Gothic" panose="020B0502020202020204" pitchFamily="34" charset="0"/>
                  <a:ea typeface="華康細圓體(P)" panose="020F0300000000000000" pitchFamily="34" charset="-120"/>
                </a:endParaRPr>
              </a:p>
            </p:txBody>
          </p:sp>
          <p:grpSp>
            <p:nvGrpSpPr>
              <p:cNvPr id="112" name="群組 111"/>
              <p:cNvGrpSpPr/>
              <p:nvPr/>
            </p:nvGrpSpPr>
            <p:grpSpPr>
              <a:xfrm>
                <a:off x="6516935" y="4905390"/>
                <a:ext cx="346353" cy="351088"/>
                <a:chOff x="5623213" y="4950956"/>
                <a:chExt cx="240348" cy="243635"/>
              </a:xfrm>
            </p:grpSpPr>
            <p:cxnSp>
              <p:nvCxnSpPr>
                <p:cNvPr id="113" name="直線接點 112"/>
                <p:cNvCxnSpPr/>
                <p:nvPr/>
              </p:nvCxnSpPr>
              <p:spPr bwMode="auto">
                <a:xfrm>
                  <a:off x="5623213" y="4950956"/>
                  <a:ext cx="240348" cy="243634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cxnSp>
              <p:nvCxnSpPr>
                <p:cNvPr id="114" name="直線接點 113"/>
                <p:cNvCxnSpPr/>
                <p:nvPr/>
              </p:nvCxnSpPr>
              <p:spPr bwMode="auto">
                <a:xfrm flipH="1">
                  <a:off x="5623213" y="4950957"/>
                  <a:ext cx="224999" cy="243634"/>
                </a:xfrm>
                <a:prstGeom prst="line">
                  <a:avLst/>
                </a:prstGeom>
                <a:solidFill>
                  <a:schemeClr val="accent1"/>
                </a:solidFill>
                <a:ln w="38100" cap="flat" cmpd="sng" algn="ctr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</p:grpSp>
        </p:grpSp>
        <p:pic>
          <p:nvPicPr>
            <p:cNvPr id="47" name="Picture 5" descr="C:\Users\Minna\Desktop\MiNna\Product\Herat Product Photo\DM用小插圖\6.gif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032722" y="5751179"/>
              <a:ext cx="864834" cy="6049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7" name="Rectangle 595"/>
            <p:cNvSpPr>
              <a:spLocks noChangeArrowheads="1"/>
            </p:cNvSpPr>
            <p:nvPr/>
          </p:nvSpPr>
          <p:spPr bwMode="auto">
            <a:xfrm rot="5400000">
              <a:off x="180811" y="4953107"/>
              <a:ext cx="928819" cy="290414"/>
            </a:xfrm>
            <a:prstGeom prst="rect">
              <a:avLst/>
            </a:prstGeom>
            <a:gradFill rotWithShape="1">
              <a:gsLst>
                <a:gs pos="0">
                  <a:srgbClr val="3366CC">
                    <a:gamma/>
                    <a:shade val="46275"/>
                    <a:invGamma/>
                  </a:srgbClr>
                </a:gs>
                <a:gs pos="50000">
                  <a:srgbClr val="3366CC"/>
                </a:gs>
                <a:gs pos="100000">
                  <a:srgbClr val="3366CC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>
              <a:lvl1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1pPr>
              <a:lvl2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2pPr>
              <a:lvl3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3pPr>
              <a:lvl4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4pPr>
              <a:lvl5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5pPr>
              <a:lvl6pPr defTabSz="995363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6pPr>
              <a:lvl7pPr defTabSz="995363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7pPr>
              <a:lvl8pPr defTabSz="995363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8pPr>
              <a:lvl9pPr defTabSz="995363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9pPr>
            </a:lstStyle>
            <a:p>
              <a:pPr algn="ctr"/>
              <a:r>
                <a:rPr lang="zh-TW" altLang="en-US" sz="11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安</a:t>
              </a:r>
              <a:endParaRPr lang="en-US" altLang="zh-TW" sz="11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1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裝</a:t>
              </a:r>
              <a:endParaRPr lang="en-US" altLang="zh-TW" sz="11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1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建</a:t>
              </a:r>
              <a:endParaRPr lang="en-US" altLang="zh-TW" sz="11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1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議</a:t>
              </a:r>
            </a:p>
          </p:txBody>
        </p:sp>
        <p:sp>
          <p:nvSpPr>
            <p:cNvPr id="108" name="Text Box 538"/>
            <p:cNvSpPr txBox="1">
              <a:spLocks noChangeArrowheads="1"/>
            </p:cNvSpPr>
            <p:nvPr/>
          </p:nvSpPr>
          <p:spPr bwMode="auto">
            <a:xfrm>
              <a:off x="2700511" y="6263757"/>
              <a:ext cx="1741221" cy="2646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1pPr>
              <a:lvl2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2pPr>
              <a:lvl3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3pPr>
              <a:lvl4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4pPr>
              <a:lvl5pPr defTabSz="995363"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5pPr>
              <a:lvl6pPr defTabSz="995363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6pPr>
              <a:lvl7pPr defTabSz="995363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7pPr>
              <a:lvl8pPr defTabSz="995363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8pPr>
              <a:lvl9pPr defTabSz="995363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6" charset="-120"/>
                </a:defRPr>
              </a:lvl9pPr>
            </a:lstStyle>
            <a:p>
              <a:pPr>
                <a:lnSpc>
                  <a:spcPct val="140000"/>
                </a:lnSpc>
              </a:pPr>
              <a:r>
                <a:rPr lang="en-US" altLang="zh-TW" sz="800" dirty="0" smtClean="0">
                  <a:solidFill>
                    <a:srgbClr val="FF0000"/>
                  </a:solidFill>
                  <a:latin typeface="華康細圓體(P)" panose="020F0300000000000000" pitchFamily="34" charset="-120"/>
                  <a:ea typeface="華康細圓體(P)" panose="020F0300000000000000" pitchFamily="34" charset="-120"/>
                </a:rPr>
                <a:t>※ </a:t>
              </a:r>
              <a:r>
                <a:rPr lang="zh-TW" altLang="en-US" sz="800" dirty="0">
                  <a:solidFill>
                    <a:srgbClr val="FF0000"/>
                  </a:solidFill>
                  <a:latin typeface="華康細圓體(P)" panose="020F0300000000000000" pitchFamily="34" charset="-120"/>
                  <a:ea typeface="華康細圓體(P)" panose="020F0300000000000000" pitchFamily="34" charset="-120"/>
                </a:rPr>
                <a:t>安裝位置仍需以現場環境調整</a:t>
              </a:r>
            </a:p>
          </p:txBody>
        </p:sp>
        <p:sp>
          <p:nvSpPr>
            <p:cNvPr id="16" name="框架 15"/>
            <p:cNvSpPr/>
            <p:nvPr/>
          </p:nvSpPr>
          <p:spPr bwMode="auto">
            <a:xfrm>
              <a:off x="5340956" y="3330476"/>
              <a:ext cx="164285" cy="724032"/>
            </a:xfrm>
            <a:prstGeom prst="frame">
              <a:avLst/>
            </a:prstGeom>
            <a:solidFill>
              <a:schemeClr val="accent1"/>
            </a:solidFill>
            <a:ln w="31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isometricOffAxis2Top"/>
              <a:lightRig rig="threePt" dir="t"/>
            </a:scene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953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新細明體" pitchFamily="16" charset="-120"/>
              </a:endParaRPr>
            </a:p>
          </p:txBody>
        </p:sp>
        <p:pic>
          <p:nvPicPr>
            <p:cNvPr id="1026" name="Picture 2" descr="C:\Users\Minna\Desktop\MiNna\Product\Herat Product Photo\DM用小插圖\7.gi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5241" y="3161786"/>
              <a:ext cx="1124559" cy="6600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5" name="Text Box 34"/>
            <p:cNvSpPr txBox="1">
              <a:spLocks noChangeArrowheads="1"/>
            </p:cNvSpPr>
            <p:nvPr/>
          </p:nvSpPr>
          <p:spPr bwMode="auto">
            <a:xfrm>
              <a:off x="3996655" y="3690516"/>
              <a:ext cx="49244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en-US" altLang="zh-TW" sz="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柵欄機</a:t>
              </a:r>
              <a:endParaRPr lang="en-US" altLang="zh-TW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6" name="Text Box 34"/>
            <p:cNvSpPr txBox="1">
              <a:spLocks noChangeArrowheads="1"/>
            </p:cNvSpPr>
            <p:nvPr/>
          </p:nvSpPr>
          <p:spPr bwMode="auto">
            <a:xfrm>
              <a:off x="5057804" y="3690516"/>
              <a:ext cx="59503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/>
              <a:r>
                <a:rPr lang="en-US" altLang="zh-TW" sz="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地感線圈</a:t>
              </a:r>
              <a:endParaRPr lang="en-US" altLang="zh-TW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8" name="Line 597"/>
            <p:cNvSpPr>
              <a:spLocks noChangeShapeType="1"/>
            </p:cNvSpPr>
            <p:nvPr/>
          </p:nvSpPr>
          <p:spPr bwMode="auto">
            <a:xfrm>
              <a:off x="396354" y="6678077"/>
              <a:ext cx="69344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lnSpc>
                  <a:spcPts val="2000"/>
                </a:lnSpc>
              </a:pPr>
              <a:endParaRPr lang="zh-TW" altLang="en-US" sz="1200"/>
            </a:p>
          </p:txBody>
        </p:sp>
        <p:sp>
          <p:nvSpPr>
            <p:cNvPr id="49" name="橢圓 48"/>
            <p:cNvSpPr/>
            <p:nvPr/>
          </p:nvSpPr>
          <p:spPr bwMode="auto">
            <a:xfrm>
              <a:off x="7092742" y="6583657"/>
              <a:ext cx="188841" cy="188841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953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新細明體" pitchFamily="16" charset="-120"/>
              </a:endParaRPr>
            </a:p>
          </p:txBody>
        </p:sp>
        <p:pic>
          <p:nvPicPr>
            <p:cNvPr id="115" name="圖片 114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0401" y="2527217"/>
              <a:ext cx="509010" cy="476922"/>
            </a:xfrm>
            <a:prstGeom prst="rect">
              <a:avLst/>
            </a:prstGeom>
          </p:spPr>
        </p:pic>
        <p:pic>
          <p:nvPicPr>
            <p:cNvPr id="116" name="圖片 115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1390" y="4598695"/>
              <a:ext cx="582116" cy="545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46182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953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6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953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6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2901</TotalTime>
  <Words>406</Words>
  <Application>Microsoft Office PowerPoint</Application>
  <PresentationFormat>自訂</PresentationFormat>
  <Paragraphs>115</Paragraphs>
  <Slides>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預設簡報設計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Min</dc:creator>
  <cp:lastModifiedBy>Ruby</cp:lastModifiedBy>
  <cp:revision>149</cp:revision>
  <cp:lastPrinted>2017-10-13T07:14:23Z</cp:lastPrinted>
  <dcterms:created xsi:type="dcterms:W3CDTF">2013-09-12T13:58:35Z</dcterms:created>
  <dcterms:modified xsi:type="dcterms:W3CDTF">2021-09-10T08:47:52Z</dcterms:modified>
</cp:coreProperties>
</file>